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notesMasterIdLst>
    <p:notesMasterId r:id="rId10"/>
  </p:notesMasterIdLst>
  <p:sldIdLst>
    <p:sldId id="256" r:id="rId2"/>
    <p:sldId id="274" r:id="rId3"/>
    <p:sldId id="268" r:id="rId4"/>
    <p:sldId id="267" r:id="rId5"/>
    <p:sldId id="271" r:id="rId6"/>
    <p:sldId id="272" r:id="rId7"/>
    <p:sldId id="273" r:id="rId8"/>
    <p:sldId id="258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2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43" autoAdjust="0"/>
  </p:normalViewPr>
  <p:slideViewPr>
    <p:cSldViewPr snapToGrid="0" snapToObjects="1">
      <p:cViewPr varScale="1">
        <p:scale>
          <a:sx n="73" d="100"/>
          <a:sy n="73" d="100"/>
        </p:scale>
        <p:origin x="12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charset="0"/>
              </a:defRPr>
            </a:lvl1pPr>
          </a:lstStyle>
          <a:p>
            <a:pPr>
              <a:defRPr/>
            </a:pPr>
            <a:fld id="{9F8AC8A9-ED64-A341-95BD-236B91DA4F34}" type="datetimeFigureOut">
              <a:rPr lang="en-US"/>
              <a:pPr>
                <a:defRPr/>
              </a:pPr>
              <a:t>3/1/2024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charset="0"/>
              </a:defRPr>
            </a:lvl1pPr>
          </a:lstStyle>
          <a:p>
            <a:pPr>
              <a:defRPr/>
            </a:pPr>
            <a:fld id="{F8D77152-AD08-A546-8CB9-B768B5D25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4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A8D2E2D-7897-084A-98F5-EEB929321D48}" type="slidenum">
              <a:rPr lang="en-US" sz="1200" b="0">
                <a:latin typeface="Calibri" charset="0"/>
              </a:rPr>
              <a:pPr eaLnBrk="1" hangingPunct="1"/>
              <a:t>1</a:t>
            </a:fld>
            <a:endParaRPr lang="en-US" sz="1200" b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1126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D64560CA-FCB5-804B-9BAA-C3C5E61CA8FE}" type="slidenum">
              <a:rPr lang="en-US" sz="1200" b="0">
                <a:latin typeface="Calibri" charset="0"/>
              </a:rPr>
              <a:pPr algn="r" eaLnBrk="1" hangingPunct="1"/>
              <a:t>2</a:t>
            </a:fld>
            <a:endParaRPr lang="en-US" sz="1200" b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1331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AC3B4AE6-6FC2-A048-82C5-898610BA5272}" type="slidenum">
              <a:rPr lang="en-US" sz="1200" b="0">
                <a:latin typeface="Calibri" charset="0"/>
              </a:rPr>
              <a:pPr algn="r" eaLnBrk="1" hangingPunct="1"/>
              <a:t>3</a:t>
            </a:fld>
            <a:endParaRPr lang="en-US" sz="1200" b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1945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800E3F22-305F-8E4E-820E-972069DF5897}" type="slidenum">
              <a:rPr lang="en-US" sz="1200" b="0">
                <a:latin typeface="Calibri" charset="0"/>
              </a:rPr>
              <a:pPr algn="r" eaLnBrk="1" hangingPunct="1"/>
              <a:t>4</a:t>
            </a:fld>
            <a:endParaRPr lang="en-US" sz="1200" b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latin typeface="Calibri" charset="0"/>
              </a:rPr>
              <a:t>This slide contains an illustration of  a </a:t>
            </a:r>
            <a:r>
              <a:rPr lang="en-US" dirty="0" err="1">
                <a:latin typeface="Calibri" charset="0"/>
              </a:rPr>
              <a:t>stratovolcano</a:t>
            </a:r>
            <a:r>
              <a:rPr lang="en-US" dirty="0">
                <a:latin typeface="Calibri" charset="0"/>
              </a:rPr>
              <a:t> and the material ejected during an eruption. The image shows alternating light and dark layers of </a:t>
            </a:r>
            <a:r>
              <a:rPr lang="en-US" dirty="0" err="1">
                <a:latin typeface="Calibri" charset="0"/>
              </a:rPr>
              <a:t>pyroclastics</a:t>
            </a:r>
            <a:r>
              <a:rPr lang="en-US" dirty="0">
                <a:latin typeface="Calibri" charset="0"/>
              </a:rPr>
              <a:t> and lava flows </a:t>
            </a:r>
            <a:r>
              <a:rPr lang="en-US" dirty="0" smtClean="0">
                <a:latin typeface="Calibri" charset="0"/>
              </a:rPr>
              <a:t>(7,</a:t>
            </a:r>
            <a:r>
              <a:rPr lang="en-US" baseline="0" dirty="0" smtClean="0">
                <a:latin typeface="Calibri" charset="0"/>
              </a:rPr>
              <a:t> 9</a:t>
            </a:r>
            <a:r>
              <a:rPr lang="en-US" dirty="0" smtClean="0">
                <a:latin typeface="Calibri" charset="0"/>
              </a:rPr>
              <a:t>)</a:t>
            </a:r>
            <a:r>
              <a:rPr lang="en-US" dirty="0">
                <a:latin typeface="Calibri" charset="0"/>
              </a:rPr>
              <a:t>, respectively, the magma chamber (1), </a:t>
            </a:r>
            <a:r>
              <a:rPr lang="en-US" dirty="0" smtClean="0">
                <a:latin typeface="Calibri" charset="0"/>
              </a:rPr>
              <a:t>conduit (</a:t>
            </a:r>
            <a:r>
              <a:rPr lang="en-US" dirty="0">
                <a:latin typeface="Calibri" charset="0"/>
              </a:rPr>
              <a:t>3) and side vents (6,11). Similar to shield volcanoes, most material is from the </a:t>
            </a:r>
            <a:r>
              <a:rPr lang="en-US" dirty="0" smtClean="0">
                <a:latin typeface="Calibri" charset="0"/>
              </a:rPr>
              <a:t>central vent (13), </a:t>
            </a:r>
            <a:r>
              <a:rPr lang="en-US" dirty="0">
                <a:latin typeface="Calibri" charset="0"/>
              </a:rPr>
              <a:t>with flank vents </a:t>
            </a:r>
            <a:r>
              <a:rPr lang="en-US" dirty="0" smtClean="0">
                <a:latin typeface="Calibri" charset="0"/>
              </a:rPr>
              <a:t>(11) playing </a:t>
            </a:r>
            <a:r>
              <a:rPr lang="en-US" dirty="0">
                <a:latin typeface="Calibri" charset="0"/>
              </a:rPr>
              <a:t>secondary rolls in volcanic activity. </a:t>
            </a:r>
            <a:r>
              <a:rPr lang="en-US" dirty="0" smtClean="0">
                <a:latin typeface="Calibri" charset="0"/>
              </a:rPr>
              <a:t>Other features: bedrock (2), base (4), sill (5),</a:t>
            </a:r>
            <a:r>
              <a:rPr lang="en-US" baseline="0" dirty="0" smtClean="0">
                <a:latin typeface="Calibri" charset="0"/>
              </a:rPr>
              <a:t> flank (8), throat (10), parasitic cone (11), lava flows (12), crater (14), ash cloud (15). </a:t>
            </a:r>
            <a:r>
              <a:rPr lang="en-US" dirty="0" smtClean="0">
                <a:latin typeface="Calibri" charset="0"/>
              </a:rPr>
              <a:t>The </a:t>
            </a:r>
            <a:r>
              <a:rPr lang="en-US" dirty="0">
                <a:latin typeface="Calibri" charset="0"/>
              </a:rPr>
              <a:t>image highlights the </a:t>
            </a:r>
            <a:r>
              <a:rPr lang="en-US" dirty="0" err="1">
                <a:latin typeface="Calibri" charset="0"/>
              </a:rPr>
              <a:t>explosivity</a:t>
            </a:r>
            <a:r>
              <a:rPr lang="en-US" dirty="0">
                <a:latin typeface="Calibri" charset="0"/>
              </a:rPr>
              <a:t> of </a:t>
            </a:r>
            <a:r>
              <a:rPr lang="en-US" dirty="0" err="1">
                <a:latin typeface="Calibri" charset="0"/>
              </a:rPr>
              <a:t>stratovolcanoes</a:t>
            </a:r>
            <a:r>
              <a:rPr lang="en-US" dirty="0">
                <a:latin typeface="Calibri" charset="0"/>
              </a:rPr>
              <a:t> by showing a large ash cloud (15), along with volcanic debris being ejected from the central vent.  </a:t>
            </a:r>
          </a:p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>
                <a:latin typeface="Calibri" charset="0"/>
              </a:rPr>
              <a:t>The above image is from Wikipedia, http://</a:t>
            </a:r>
            <a:r>
              <a:rPr lang="en-US" dirty="0" err="1">
                <a:latin typeface="Calibri" charset="0"/>
              </a:rPr>
              <a:t>en.wikipedia.org</a:t>
            </a:r>
            <a:r>
              <a:rPr lang="en-US" dirty="0">
                <a:latin typeface="Calibri" charset="0"/>
              </a:rPr>
              <a:t>/wiki/</a:t>
            </a:r>
            <a:r>
              <a:rPr lang="en-US" dirty="0" err="1">
                <a:latin typeface="Calibri" charset="0"/>
              </a:rPr>
              <a:t>File:Volcano_scheme.svg</a:t>
            </a:r>
            <a:endParaRPr lang="en-US" dirty="0">
              <a:latin typeface="Calibri" charset="0"/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75135AA-31F5-5C4A-8363-C10BF25BA367}" type="slidenum">
              <a:rPr lang="en-US" sz="1200" b="0">
                <a:latin typeface="Calibri" charset="0"/>
              </a:rPr>
              <a:pPr algn="r" eaLnBrk="1" hangingPunct="1"/>
              <a:t>5</a:t>
            </a:fld>
            <a:endParaRPr lang="en-US" sz="1200" b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A3455F6E-52A6-2C4B-8C89-9947184FA31B}" type="slidenum">
              <a:rPr lang="en-US" sz="1200" b="0">
                <a:latin typeface="Calibri" charset="0"/>
              </a:rPr>
              <a:pPr algn="r" eaLnBrk="1" hangingPunct="1"/>
              <a:t>6</a:t>
            </a:fld>
            <a:endParaRPr lang="en-US" sz="1200" b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B557CD3D-18DF-9F49-A94C-7C4C60CDDD8D}" type="slidenum">
              <a:rPr lang="en-US" sz="1200" b="0">
                <a:latin typeface="Calibri" charset="0"/>
              </a:rPr>
              <a:pPr algn="r" eaLnBrk="1" hangingPunct="1"/>
              <a:t>7</a:t>
            </a:fld>
            <a:endParaRPr lang="en-US" sz="1200" b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4BEB74-B54F-2947-A9CC-6AC969498195}" type="slidenum">
              <a:rPr lang="en-US" sz="1200" b="0">
                <a:latin typeface="Calibri" charset="0"/>
              </a:rPr>
              <a:pPr eaLnBrk="1" hangingPunct="1"/>
              <a:t>8</a:t>
            </a:fld>
            <a:endParaRPr lang="en-US" sz="1200" b="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rgbClr val="8B216A">
              <a:alpha val="50195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11" name="Straight Connector 25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2700">
            <a:solidFill>
              <a:srgbClr val="8B216A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12700">
            <a:solidFill>
              <a:srgbClr val="8B216A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srgbClr val="FFFFFF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8B216A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srgbClr val="FFFFFF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2999232"/>
            <a:ext cx="7772400" cy="3209544"/>
          </a:xfrm>
        </p:spPr>
        <p:txBody>
          <a:bodyPr>
            <a:noAutofit/>
          </a:bodyPr>
          <a:lstStyle>
            <a:lvl1pPr marL="168275" indent="-168275" algn="l">
              <a:buFont typeface="Georgia" pitchFamily="18" charset="0"/>
              <a:buChar char="●"/>
              <a:defRPr kumimoji="0"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rgbClr val="8B216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Scripps Classroom Connection</a:t>
            </a: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http://earthref.org/SCC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E342D-1543-664B-88BB-C3BA99999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028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Scripps Classroom Connection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A08B3-7DDE-8B4D-A5AF-03D799260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http://earthref.org/SCC</a:t>
            </a:r>
          </a:p>
        </p:txBody>
      </p:sp>
    </p:spTree>
    <p:extLst>
      <p:ext uri="{BB962C8B-B14F-4D97-AF65-F5344CB8AC3E}">
        <p14:creationId xmlns:p14="http://schemas.microsoft.com/office/powerpoint/2010/main" val="3390620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rgbClr val="8B216A">
              <a:alpha val="70000"/>
            </a:srgb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srgbClr val="FFFFFF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rgbClr val="8B216A">
              <a:alpha val="50195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14" name="Straight Connector 27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2700">
            <a:solidFill>
              <a:srgbClr val="8B216A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12700">
            <a:solidFill>
              <a:srgbClr val="8B216A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srgbClr val="FFFFFF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8B216A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srgbClr val="FFFFFF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460208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460208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Scripps Classroom Connection</a:t>
            </a:r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http://earthref.org/SCC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39D60-8CFD-0D4D-B3B9-E71B3017B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17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rgbClr val="8B216A">
              <a:alpha val="50195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778500"/>
          </a:xfrm>
          <a:prstGeom prst="rect">
            <a:avLst/>
          </a:prstGeom>
          <a:solidFill>
            <a:srgbClr val="8B216A">
              <a:alpha val="75000"/>
            </a:srgb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srgbClr val="FFFFFF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12700">
            <a:solidFill>
              <a:srgbClr val="8B216A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12" name="Straight Connector 27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2700">
            <a:solidFill>
              <a:srgbClr val="8B216A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srgbClr val="FFFFFF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noFill/>
          <a:ln w="50800" cap="rnd" cmpd="dbl" algn="ctr">
            <a:solidFill>
              <a:srgbClr val="8B216A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srgbClr val="FFFFFF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rgbClr val="8B216A">
              <a:alpha val="50195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2DBE4-6842-9E45-BD5D-C4BECE7E9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Scripps Classroom Connection</a:t>
            </a:r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http://earthref.org/SCC</a:t>
            </a:r>
          </a:p>
        </p:txBody>
      </p:sp>
    </p:spTree>
    <p:extLst>
      <p:ext uri="{BB962C8B-B14F-4D97-AF65-F5344CB8AC3E}">
        <p14:creationId xmlns:p14="http://schemas.microsoft.com/office/powerpoint/2010/main" val="3935052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2700">
            <a:solidFill>
              <a:srgbClr val="8B216A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rgbClr val="8B216A">
              <a:alpha val="50195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778500"/>
          </a:xfrm>
          <a:prstGeom prst="rect">
            <a:avLst/>
          </a:prstGeom>
          <a:solidFill>
            <a:srgbClr val="8B216A">
              <a:alpha val="75000"/>
            </a:srgb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srgbClr val="FFFFFF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12700">
            <a:solidFill>
              <a:srgbClr val="8B216A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srgbClr val="FFFFFF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8B216A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srgbClr val="FFFFFF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rgbClr val="8B216A">
              <a:alpha val="50195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9AE12-6C61-A046-B1EC-01FBDB273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Scripps Classroom Connection</a:t>
            </a:r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http://earthref.org/SCC</a:t>
            </a:r>
          </a:p>
        </p:txBody>
      </p:sp>
    </p:spTree>
    <p:extLst>
      <p:ext uri="{BB962C8B-B14F-4D97-AF65-F5344CB8AC3E}">
        <p14:creationId xmlns:p14="http://schemas.microsoft.com/office/powerpoint/2010/main" val="365810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158750" y="6396038"/>
            <a:ext cx="8831263" cy="309562"/>
          </a:xfrm>
          <a:prstGeom prst="rect">
            <a:avLst/>
          </a:prstGeom>
          <a:solidFill>
            <a:srgbClr val="8B216A">
              <a:alpha val="50195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932488" y="6391275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Georgia" charset="0"/>
              </a:defRPr>
            </a:lvl1pPr>
          </a:lstStyle>
          <a:p>
            <a:pPr>
              <a:defRPr/>
            </a:pPr>
            <a:r>
              <a:rPr lang="en-US"/>
              <a:t>Scripps Classroom Connection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63513" y="6396038"/>
            <a:ext cx="3581400" cy="3667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Georgia" charset="0"/>
              </a:defRPr>
            </a:lvl1pPr>
          </a:lstStyle>
          <a:p>
            <a:pPr>
              <a:defRPr/>
            </a:pPr>
            <a:r>
              <a:rPr lang="en-US"/>
              <a:t>http://earthref.org/SCC</a:t>
            </a:r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12700">
            <a:solidFill>
              <a:srgbClr val="8B216A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 b="0">
              <a:latin typeface="Georgia" charset="0"/>
            </a:endParaRPr>
          </a:p>
        </p:txBody>
      </p:sp>
      <p:sp>
        <p:nvSpPr>
          <p:cNvPr id="1034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12700">
            <a:solidFill>
              <a:srgbClr val="8B216A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srgbClr val="FFFFFF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8B216A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srgbClr val="FFFFFF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>
                <a:solidFill>
                  <a:srgbClr val="8B216A"/>
                </a:solidFill>
                <a:latin typeface="Georgia" charset="0"/>
              </a:defRPr>
            </a:lvl1pPr>
          </a:lstStyle>
          <a:p>
            <a:pPr>
              <a:defRPr/>
            </a:pPr>
            <a:fld id="{AFBEF9D2-5091-5445-A1F8-B4A3FBA9A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8B216A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B216A"/>
          </a:solidFill>
          <a:latin typeface="Georgi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B216A"/>
          </a:solidFill>
          <a:latin typeface="Georgi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B216A"/>
          </a:solidFill>
          <a:latin typeface="Georgi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B216A"/>
          </a:solidFill>
          <a:latin typeface="Georgia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B216A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B216A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B216A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B216A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8B216A"/>
        </a:buClr>
        <a:buSzPct val="85000"/>
        <a:buFont typeface="Georgia" charset="0"/>
        <a:buChar char="●"/>
        <a:defRPr sz="2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rgbClr val="8B216A"/>
        </a:buClr>
        <a:buSzPct val="85000"/>
        <a:buFont typeface="Georgia" charset="0"/>
        <a:buChar char="●"/>
        <a:defRPr sz="2200" kern="1200">
          <a:solidFill>
            <a:srgbClr val="7F7F7F"/>
          </a:solidFill>
          <a:latin typeface="+mn-lt"/>
          <a:ea typeface="ＭＳ Ｐゴシック" charset="0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B216A"/>
        </a:buClr>
        <a:buSzPct val="85000"/>
        <a:buFont typeface="Georgia" charset="0"/>
        <a:buChar char="●"/>
        <a:defRPr sz="2000" kern="1200">
          <a:solidFill>
            <a:srgbClr val="546D7A"/>
          </a:solidFill>
          <a:latin typeface="+mn-lt"/>
          <a:ea typeface="ＭＳ Ｐゴシック" charset="0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B216A"/>
        </a:buClr>
        <a:buSzPct val="85000"/>
        <a:buFont typeface="Georgia" charset="0"/>
        <a:buChar char="●"/>
        <a:defRPr kern="1200">
          <a:solidFill>
            <a:srgbClr val="ADBEC6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B216A"/>
        </a:buClr>
        <a:buSzPct val="85000"/>
        <a:buFont typeface="Georgia" charset="0"/>
        <a:buChar char="●"/>
        <a:defRPr sz="1400" kern="1200">
          <a:solidFill>
            <a:srgbClr val="BCD0BA"/>
          </a:solidFill>
          <a:latin typeface="+mn-lt"/>
          <a:ea typeface="ＭＳ Ｐゴシック" charset="0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4000" dirty="0" smtClean="0">
                <a:latin typeface="Georgia" charset="0"/>
              </a:rPr>
              <a:t>Úvod do sopek</a:t>
            </a:r>
            <a:endParaRPr lang="en-US" sz="4000" dirty="0">
              <a:latin typeface="Georgia" charset="0"/>
            </a:endParaRPr>
          </a:p>
        </p:txBody>
      </p:sp>
      <p:pic>
        <p:nvPicPr>
          <p:cNvPr id="8196" name="Picture 1" descr="DenglerSW-Stromboli-20040928-1230x8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813" y="2665413"/>
            <a:ext cx="5735637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 idx="4294967295"/>
          </p:nvPr>
        </p:nvSpPr>
        <p:spPr>
          <a:xfrm>
            <a:off x="3041650" y="4665663"/>
            <a:ext cx="5867400" cy="1219200"/>
          </a:xfrm>
        </p:spPr>
        <p:txBody>
          <a:bodyPr anchor="t"/>
          <a:lstStyle/>
          <a:p>
            <a:pPr algn="l" eaLnBrk="1" hangingPunct="1"/>
            <a:r>
              <a:rPr lang="cs-CZ" sz="3200" b="1" dirty="0" smtClean="0">
                <a:solidFill>
                  <a:schemeClr val="tx2"/>
                </a:solidFill>
                <a:latin typeface="Georgia" charset="0"/>
              </a:rPr>
              <a:t>Štítová sopka</a:t>
            </a:r>
            <a:endParaRPr lang="en-US" sz="3200" b="1" dirty="0">
              <a:solidFill>
                <a:schemeClr val="tx2"/>
              </a:solidFill>
              <a:latin typeface="Georgia" charset="0"/>
            </a:endParaRPr>
          </a:p>
        </p:txBody>
      </p:sp>
      <p:sp>
        <p:nvSpPr>
          <p:cNvPr id="10242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381000" y="990600"/>
            <a:ext cx="2438400" cy="5257800"/>
          </a:xfrm>
        </p:spPr>
        <p:txBody>
          <a:bodyPr/>
          <a:lstStyle/>
          <a:p>
            <a:pPr marL="0" indent="0" eaLnBrk="1" hangingPunct="1">
              <a:spcAft>
                <a:spcPts val="1000"/>
              </a:spcAft>
              <a:buFontTx/>
              <a:buNone/>
            </a:pPr>
            <a:r>
              <a:rPr lang="cs-CZ" sz="2000" u="sng" dirty="0" smtClean="0">
                <a:solidFill>
                  <a:schemeClr val="bg1"/>
                </a:solidFill>
                <a:latin typeface="Georgia" charset="0"/>
              </a:rPr>
              <a:t>Štítová sopka</a:t>
            </a:r>
            <a:endParaRPr lang="en-US" sz="2000" u="sng" dirty="0">
              <a:solidFill>
                <a:schemeClr val="bg1"/>
              </a:solidFill>
              <a:latin typeface="Georgia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cs-CZ" sz="2000" dirty="0" smtClean="0">
                <a:solidFill>
                  <a:schemeClr val="bg1"/>
                </a:solidFill>
                <a:latin typeface="Georgia" charset="0"/>
              </a:rPr>
              <a:t>Jako štít vojáka </a:t>
            </a:r>
            <a:endParaRPr lang="en-US" altLang="ja-JP" sz="2000" dirty="0">
              <a:solidFill>
                <a:schemeClr val="bg1"/>
              </a:solidFill>
              <a:latin typeface="Georgia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cs-CZ" sz="2000" dirty="0">
                <a:solidFill>
                  <a:schemeClr val="bg1"/>
                </a:solidFill>
                <a:latin typeface="Georgia" charset="0"/>
              </a:rPr>
              <a:t>Š</a:t>
            </a:r>
            <a:r>
              <a:rPr lang="cs-CZ" sz="2000" dirty="0" smtClean="0">
                <a:solidFill>
                  <a:schemeClr val="bg1"/>
                </a:solidFill>
                <a:latin typeface="Georgia" charset="0"/>
              </a:rPr>
              <a:t>iroká základna</a:t>
            </a:r>
            <a:r>
              <a:rPr lang="en-US" sz="2000" dirty="0" smtClean="0">
                <a:solidFill>
                  <a:schemeClr val="bg1"/>
                </a:solidFill>
                <a:latin typeface="Georgia" charset="0"/>
              </a:rPr>
              <a:t>, </a:t>
            </a:r>
            <a:r>
              <a:rPr lang="cs-CZ" sz="2000" dirty="0" smtClean="0">
                <a:solidFill>
                  <a:schemeClr val="bg1"/>
                </a:solidFill>
                <a:latin typeface="Georgia" charset="0"/>
              </a:rPr>
              <a:t>mírně ukloněné svahy</a:t>
            </a:r>
            <a:endParaRPr lang="en-US" sz="2000" dirty="0">
              <a:solidFill>
                <a:schemeClr val="bg1"/>
              </a:solidFill>
              <a:latin typeface="Georgia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cs-CZ" sz="2000" dirty="0" smtClean="0">
                <a:solidFill>
                  <a:schemeClr val="bg1"/>
                </a:solidFill>
                <a:latin typeface="Georgia" charset="0"/>
              </a:rPr>
              <a:t>Vytváří vysoce pohyblivou lávu (málo viskózní)</a:t>
            </a:r>
            <a:endParaRPr lang="en-US" sz="2000" dirty="0">
              <a:solidFill>
                <a:schemeClr val="bg1"/>
              </a:solidFill>
              <a:latin typeface="Georgia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cs-CZ" sz="2000" dirty="0" smtClean="0">
                <a:solidFill>
                  <a:schemeClr val="bg1"/>
                </a:solidFill>
                <a:latin typeface="Georgia" charset="0"/>
              </a:rPr>
              <a:t>Většinou neexplozivní sopky</a:t>
            </a:r>
            <a:endParaRPr lang="en-US" sz="2000" dirty="0">
              <a:solidFill>
                <a:schemeClr val="bg1"/>
              </a:solidFill>
              <a:latin typeface="Georgia" charset="0"/>
            </a:endParaRPr>
          </a:p>
          <a:p>
            <a:pPr marL="0" indent="0" eaLnBrk="1" hangingPunct="1">
              <a:spcAft>
                <a:spcPts val="1000"/>
              </a:spcAft>
              <a:buFont typeface="Wingdings" charset="0"/>
              <a:buNone/>
            </a:pPr>
            <a:endParaRPr lang="en-US" sz="1600" dirty="0">
              <a:latin typeface="Georgia" charset="0"/>
            </a:endParaRPr>
          </a:p>
        </p:txBody>
      </p:sp>
      <p:pic>
        <p:nvPicPr>
          <p:cNvPr id="10245" name="Picture 1" descr="Skjaldbreidur_Herbst_200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0" y="947738"/>
            <a:ext cx="5653088" cy="348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 idx="4294967295"/>
          </p:nvPr>
        </p:nvSpPr>
        <p:spPr>
          <a:xfrm>
            <a:off x="3109191" y="5472544"/>
            <a:ext cx="5867400" cy="697345"/>
          </a:xfrm>
        </p:spPr>
        <p:txBody>
          <a:bodyPr anchor="t"/>
          <a:lstStyle/>
          <a:p>
            <a:pPr eaLnBrk="1" hangingPunct="1"/>
            <a:r>
              <a:rPr lang="cs-CZ" sz="2400" b="1" dirty="0" smtClean="0">
                <a:solidFill>
                  <a:schemeClr val="tx2"/>
                </a:solidFill>
                <a:latin typeface="Georgia" charset="0"/>
              </a:rPr>
              <a:t>Stavba štítové sopky</a:t>
            </a:r>
            <a:endParaRPr lang="en-US" sz="2400" b="1" dirty="0">
              <a:solidFill>
                <a:schemeClr val="tx2"/>
              </a:solidFill>
              <a:latin typeface="Georgia" charset="0"/>
            </a:endParaRPr>
          </a:p>
        </p:txBody>
      </p:sp>
      <p:sp>
        <p:nvSpPr>
          <p:cNvPr id="12290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381000" y="990600"/>
            <a:ext cx="2438400" cy="5257800"/>
          </a:xfrm>
        </p:spPr>
        <p:txBody>
          <a:bodyPr/>
          <a:lstStyle/>
          <a:p>
            <a:pPr marL="0" indent="0" eaLnBrk="1" hangingPunct="1">
              <a:spcAft>
                <a:spcPts val="1000"/>
              </a:spcAft>
              <a:buFontTx/>
              <a:buNone/>
            </a:pPr>
            <a:r>
              <a:rPr lang="cs-CZ" sz="2000" u="sng" dirty="0" smtClean="0">
                <a:solidFill>
                  <a:schemeClr val="bg1"/>
                </a:solidFill>
                <a:latin typeface="Georgia" charset="0"/>
              </a:rPr>
              <a:t>Štítová sopka</a:t>
            </a:r>
            <a:endParaRPr lang="en-US" sz="2000" u="sng" dirty="0">
              <a:solidFill>
                <a:schemeClr val="bg1"/>
              </a:solidFill>
              <a:latin typeface="Georgia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cs-CZ" sz="2000" dirty="0" smtClean="0">
                <a:solidFill>
                  <a:schemeClr val="bg1"/>
                </a:solidFill>
                <a:latin typeface="Georgia" charset="0"/>
              </a:rPr>
              <a:t>Vrstvy ztuhlé lávy</a:t>
            </a:r>
            <a:endParaRPr lang="en-US" sz="2000" dirty="0">
              <a:solidFill>
                <a:schemeClr val="bg1"/>
              </a:solidFill>
              <a:latin typeface="Georgia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cs-CZ" sz="2000" dirty="0" smtClean="0">
                <a:solidFill>
                  <a:schemeClr val="bg1"/>
                </a:solidFill>
                <a:latin typeface="Georgia" charset="0"/>
              </a:rPr>
              <a:t>Erupce mohou nastat na vrcholu sopky nebo z postranních trhlin</a:t>
            </a:r>
            <a:endParaRPr lang="en-US" sz="2000" dirty="0">
              <a:solidFill>
                <a:schemeClr val="bg1"/>
              </a:solidFill>
              <a:latin typeface="Georgia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cs-CZ" sz="2000" dirty="0" smtClean="0">
                <a:solidFill>
                  <a:schemeClr val="bg1"/>
                </a:solidFill>
                <a:latin typeface="Georgia" charset="0"/>
              </a:rPr>
              <a:t>Největší vulkány na Zemi i ve sluneční soustavě</a:t>
            </a:r>
            <a:endParaRPr lang="cs-CZ" sz="2000" dirty="0">
              <a:solidFill>
                <a:schemeClr val="bg1"/>
              </a:solidFill>
              <a:latin typeface="Georgia" charset="0"/>
            </a:endParaRPr>
          </a:p>
          <a:p>
            <a:pPr lvl="1" eaLnBrk="1" hangingPunct="1">
              <a:spcAft>
                <a:spcPts val="1000"/>
              </a:spcAft>
            </a:pPr>
            <a:r>
              <a:rPr lang="en-US" sz="1500" dirty="0" smtClean="0">
                <a:solidFill>
                  <a:schemeClr val="bg1"/>
                </a:solidFill>
                <a:latin typeface="Georgia" charset="0"/>
              </a:rPr>
              <a:t>Mauna </a:t>
            </a:r>
            <a:r>
              <a:rPr lang="en-US" sz="1500" dirty="0">
                <a:solidFill>
                  <a:schemeClr val="bg1"/>
                </a:solidFill>
                <a:latin typeface="Georgia" charset="0"/>
              </a:rPr>
              <a:t>Loa, </a:t>
            </a:r>
            <a:r>
              <a:rPr lang="en-US" sz="1500" dirty="0" smtClean="0">
                <a:solidFill>
                  <a:schemeClr val="bg1"/>
                </a:solidFill>
                <a:latin typeface="Georgia" charset="0"/>
              </a:rPr>
              <a:t>Ha</a:t>
            </a:r>
            <a:r>
              <a:rPr lang="cs-CZ" sz="1500" dirty="0" smtClean="0">
                <a:solidFill>
                  <a:schemeClr val="bg1"/>
                </a:solidFill>
                <a:latin typeface="Georgia" charset="0"/>
              </a:rPr>
              <a:t>v</a:t>
            </a:r>
            <a:r>
              <a:rPr lang="en-US" sz="1500" dirty="0" smtClean="0">
                <a:solidFill>
                  <a:schemeClr val="bg1"/>
                </a:solidFill>
                <a:latin typeface="Georgia" charset="0"/>
              </a:rPr>
              <a:t>a</a:t>
            </a:r>
            <a:r>
              <a:rPr lang="cs-CZ" sz="1500" dirty="0" smtClean="0">
                <a:solidFill>
                  <a:schemeClr val="bg1"/>
                </a:solidFill>
                <a:latin typeface="Georgia" charset="0"/>
              </a:rPr>
              <a:t>j</a:t>
            </a:r>
            <a:r>
              <a:rPr lang="en-US" sz="1500" dirty="0" smtClean="0">
                <a:solidFill>
                  <a:schemeClr val="bg1"/>
                </a:solidFill>
                <a:latin typeface="Georgia" charset="0"/>
              </a:rPr>
              <a:t>: </a:t>
            </a:r>
            <a:r>
              <a:rPr lang="en-US" sz="1500" dirty="0">
                <a:solidFill>
                  <a:schemeClr val="bg1"/>
                </a:solidFill>
                <a:latin typeface="Georgia" charset="0"/>
              </a:rPr>
              <a:t>300 km </a:t>
            </a:r>
            <a:r>
              <a:rPr lang="cs-CZ" sz="1500" dirty="0" smtClean="0">
                <a:solidFill>
                  <a:schemeClr val="bg1"/>
                </a:solidFill>
                <a:latin typeface="Georgia" charset="0"/>
              </a:rPr>
              <a:t>široká základna </a:t>
            </a:r>
            <a:r>
              <a:rPr lang="en-US" altLang="ja-JP" sz="1500" dirty="0" smtClean="0">
                <a:solidFill>
                  <a:schemeClr val="bg1"/>
                </a:solidFill>
                <a:latin typeface="Georgia" charset="0"/>
              </a:rPr>
              <a:t>(</a:t>
            </a:r>
            <a:r>
              <a:rPr lang="cs-CZ" altLang="ja-JP" sz="1500" dirty="0" smtClean="0">
                <a:solidFill>
                  <a:schemeClr val="bg1"/>
                </a:solidFill>
                <a:latin typeface="Georgia" charset="0"/>
              </a:rPr>
              <a:t>na mořském dně</a:t>
            </a:r>
            <a:r>
              <a:rPr lang="en-US" altLang="ja-JP" sz="1500" dirty="0" smtClean="0">
                <a:solidFill>
                  <a:schemeClr val="bg1"/>
                </a:solidFill>
                <a:latin typeface="Georgia" charset="0"/>
              </a:rPr>
              <a:t>)</a:t>
            </a:r>
            <a:endParaRPr lang="en-US" sz="1500" dirty="0">
              <a:solidFill>
                <a:schemeClr val="bg1"/>
              </a:solidFill>
              <a:latin typeface="Georgia" charset="0"/>
            </a:endParaRPr>
          </a:p>
        </p:txBody>
      </p:sp>
      <p:pic>
        <p:nvPicPr>
          <p:cNvPr id="1026" name="Picture 2" descr="https://upload.wikimedia.org/wikipedia/commons/thumb/9/90/Hawaiian_Eruption-blank.svg/800px-Hawaiian_Eruption-blank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736" y="143162"/>
            <a:ext cx="4936837" cy="493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5716154" y="3934691"/>
            <a:ext cx="0" cy="5264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4795981" y="4585915"/>
            <a:ext cx="2050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0" dirty="0" smtClean="0"/>
              <a:t>magmatický krb</a:t>
            </a:r>
            <a:endParaRPr lang="cs-CZ" sz="1800" b="0" dirty="0"/>
          </a:p>
        </p:txBody>
      </p:sp>
      <p:cxnSp>
        <p:nvCxnSpPr>
          <p:cNvPr id="13" name="Přímá spojnice 12"/>
          <p:cNvCxnSpPr/>
          <p:nvPr/>
        </p:nvCxnSpPr>
        <p:spPr>
          <a:xfrm>
            <a:off x="4475018" y="2045884"/>
            <a:ext cx="919017" cy="4885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807692" y="1672025"/>
            <a:ext cx="906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0" dirty="0" smtClean="0"/>
              <a:t>kráter</a:t>
            </a:r>
            <a:endParaRPr lang="cs-CZ" sz="1800" b="0" dirty="0"/>
          </a:p>
        </p:txBody>
      </p:sp>
      <p:cxnSp>
        <p:nvCxnSpPr>
          <p:cNvPr id="17" name="Přímá spojnice 16"/>
          <p:cNvCxnSpPr/>
          <p:nvPr/>
        </p:nvCxnSpPr>
        <p:spPr>
          <a:xfrm flipH="1">
            <a:off x="4260850" y="3386364"/>
            <a:ext cx="1435102" cy="156888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3354531" y="4951986"/>
            <a:ext cx="2050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0" dirty="0"/>
              <a:t>s</a:t>
            </a:r>
            <a:r>
              <a:rPr lang="cs-CZ" sz="1800" b="0" dirty="0" smtClean="0"/>
              <a:t>opečný komín</a:t>
            </a:r>
            <a:endParaRPr lang="cs-CZ" sz="1800" b="0" dirty="0"/>
          </a:p>
        </p:txBody>
      </p:sp>
      <p:cxnSp>
        <p:nvCxnSpPr>
          <p:cNvPr id="22" name="Přímá spojnice 21"/>
          <p:cNvCxnSpPr/>
          <p:nvPr/>
        </p:nvCxnSpPr>
        <p:spPr>
          <a:xfrm flipH="1">
            <a:off x="5731742" y="2045884"/>
            <a:ext cx="889575" cy="8089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6650181" y="1824425"/>
            <a:ext cx="1648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0" dirty="0"/>
              <a:t>l</a:t>
            </a:r>
            <a:r>
              <a:rPr lang="cs-CZ" sz="1800" b="0" dirty="0" smtClean="0"/>
              <a:t>ávové jezero</a:t>
            </a:r>
            <a:endParaRPr lang="cs-CZ" sz="1800" b="0" dirty="0"/>
          </a:p>
        </p:txBody>
      </p:sp>
      <p:cxnSp>
        <p:nvCxnSpPr>
          <p:cNvPr id="26" name="Přímá spojnice 25"/>
          <p:cNvCxnSpPr/>
          <p:nvPr/>
        </p:nvCxnSpPr>
        <p:spPr>
          <a:xfrm>
            <a:off x="4475018" y="1207686"/>
            <a:ext cx="1220934" cy="2754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2983346" y="832319"/>
            <a:ext cx="2004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0" dirty="0"/>
              <a:t>m</a:t>
            </a:r>
            <a:r>
              <a:rPr lang="cs-CZ" sz="1800" b="0" dirty="0" smtClean="0"/>
              <a:t>rak sopečného popelu</a:t>
            </a:r>
            <a:endParaRPr lang="cs-CZ" sz="1800" b="0" dirty="0"/>
          </a:p>
        </p:txBody>
      </p:sp>
      <p:cxnSp>
        <p:nvCxnSpPr>
          <p:cNvPr id="30" name="Přímá spojnice 29"/>
          <p:cNvCxnSpPr/>
          <p:nvPr/>
        </p:nvCxnSpPr>
        <p:spPr>
          <a:xfrm flipH="1">
            <a:off x="7183006" y="2854849"/>
            <a:ext cx="583042" cy="3769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7529081" y="2453251"/>
            <a:ext cx="1648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0" dirty="0"/>
              <a:t>l</a:t>
            </a:r>
            <a:r>
              <a:rPr lang="cs-CZ" sz="1800" b="0" dirty="0" smtClean="0"/>
              <a:t>ávový proud</a:t>
            </a:r>
            <a:endParaRPr lang="cs-CZ" sz="1800" b="0" dirty="0"/>
          </a:p>
        </p:txBody>
      </p:sp>
      <p:cxnSp>
        <p:nvCxnSpPr>
          <p:cNvPr id="34" name="Přímá spojnice 33"/>
          <p:cNvCxnSpPr/>
          <p:nvPr/>
        </p:nvCxnSpPr>
        <p:spPr>
          <a:xfrm>
            <a:off x="7183006" y="4091644"/>
            <a:ext cx="689839" cy="30948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7527925" y="4394460"/>
            <a:ext cx="1480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0" dirty="0" smtClean="0"/>
              <a:t>geologické</a:t>
            </a:r>
            <a:br>
              <a:rPr lang="cs-CZ" sz="1800" b="0" dirty="0" smtClean="0"/>
            </a:br>
            <a:r>
              <a:rPr lang="cs-CZ" sz="1800" b="0" dirty="0" smtClean="0"/>
              <a:t>vrstvy</a:t>
            </a:r>
            <a:endParaRPr lang="cs-CZ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>
          <a:xfrm>
            <a:off x="3041650" y="4964113"/>
            <a:ext cx="5867400" cy="1219200"/>
          </a:xfrm>
        </p:spPr>
        <p:txBody>
          <a:bodyPr anchor="t"/>
          <a:lstStyle/>
          <a:p>
            <a:pPr algn="l" eaLnBrk="1" hangingPunct="1"/>
            <a:r>
              <a:rPr lang="cs-CZ" sz="2400" b="1" dirty="0" smtClean="0">
                <a:solidFill>
                  <a:schemeClr val="tx2"/>
                </a:solidFill>
                <a:latin typeface="Georgia" charset="0"/>
              </a:rPr>
              <a:t>Stratovulkán</a:t>
            </a:r>
            <a:endParaRPr lang="en-US" sz="2400" b="1" dirty="0">
              <a:solidFill>
                <a:schemeClr val="tx2"/>
              </a:solidFill>
              <a:latin typeface="Georgia" charset="0"/>
            </a:endParaRPr>
          </a:p>
        </p:txBody>
      </p:sp>
      <p:sp>
        <p:nvSpPr>
          <p:cNvPr id="1843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381000" y="990600"/>
            <a:ext cx="2438400" cy="5257800"/>
          </a:xfrm>
        </p:spPr>
        <p:txBody>
          <a:bodyPr/>
          <a:lstStyle/>
          <a:p>
            <a:pPr marL="0" indent="0" eaLnBrk="1" hangingPunct="1">
              <a:spcAft>
                <a:spcPts val="1000"/>
              </a:spcAft>
              <a:buFontTx/>
              <a:buNone/>
            </a:pPr>
            <a:r>
              <a:rPr lang="cs-CZ" sz="2000" u="sng" dirty="0" smtClean="0">
                <a:solidFill>
                  <a:schemeClr val="bg1"/>
                </a:solidFill>
                <a:latin typeface="Georgia" charset="0"/>
              </a:rPr>
              <a:t>Stratovulkán</a:t>
            </a:r>
            <a:endParaRPr lang="en-US" sz="2000" u="sng" dirty="0">
              <a:solidFill>
                <a:schemeClr val="bg1"/>
              </a:solidFill>
              <a:latin typeface="Georgia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cs-CZ" sz="2000" dirty="0" smtClean="0">
                <a:solidFill>
                  <a:schemeClr val="bg1"/>
                </a:solidFill>
                <a:latin typeface="Georgia" charset="0"/>
              </a:rPr>
              <a:t>Klasický vzhled sopky</a:t>
            </a:r>
            <a:endParaRPr lang="en-US" sz="2000" dirty="0">
              <a:solidFill>
                <a:schemeClr val="bg1"/>
              </a:solidFill>
              <a:latin typeface="Georgia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cs-CZ" sz="2000" dirty="0" smtClean="0">
                <a:solidFill>
                  <a:schemeClr val="bg1"/>
                </a:solidFill>
                <a:latin typeface="Georgia" charset="0"/>
              </a:rPr>
              <a:t>Mírný svah na bázi, příkrý svah na vrcholu </a:t>
            </a:r>
          </a:p>
          <a:p>
            <a:pPr eaLnBrk="1" hangingPunct="1">
              <a:spcAft>
                <a:spcPts val="1000"/>
              </a:spcAft>
            </a:pPr>
            <a:r>
              <a:rPr lang="cs-CZ" sz="2000" dirty="0" smtClean="0">
                <a:solidFill>
                  <a:schemeClr val="bg1"/>
                </a:solidFill>
                <a:latin typeface="Georgia" charset="0"/>
              </a:rPr>
              <a:t>Střídání vrstev lávy a sopečného popelu</a:t>
            </a:r>
            <a:endParaRPr lang="en-US" sz="2000" dirty="0">
              <a:solidFill>
                <a:schemeClr val="bg1"/>
              </a:solidFill>
              <a:latin typeface="Georgia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cs-CZ" sz="2000" dirty="0">
                <a:solidFill>
                  <a:schemeClr val="bg1"/>
                </a:solidFill>
                <a:latin typeface="Georgia" charset="0"/>
              </a:rPr>
              <a:t>E</a:t>
            </a:r>
            <a:r>
              <a:rPr lang="cs-CZ" sz="2000" dirty="0" smtClean="0">
                <a:solidFill>
                  <a:schemeClr val="bg1"/>
                </a:solidFill>
                <a:latin typeface="Georgia" charset="0"/>
              </a:rPr>
              <a:t>xplozivní</a:t>
            </a:r>
            <a:endParaRPr lang="en-US" sz="2000" dirty="0">
              <a:solidFill>
                <a:schemeClr val="bg1"/>
              </a:solidFill>
              <a:latin typeface="Georgia" charset="0"/>
            </a:endParaRPr>
          </a:p>
        </p:txBody>
      </p:sp>
      <p:pic>
        <p:nvPicPr>
          <p:cNvPr id="18437" name="Picture 1" descr="800px-FujiSunriseKawaguchiko2025W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850" y="762000"/>
            <a:ext cx="560228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>
          <a:xfrm>
            <a:off x="3041650" y="5638800"/>
            <a:ext cx="5867400" cy="766763"/>
          </a:xfrm>
        </p:spPr>
        <p:txBody>
          <a:bodyPr anchor="t"/>
          <a:lstStyle/>
          <a:p>
            <a:pPr algn="l" eaLnBrk="1" hangingPunct="1"/>
            <a:r>
              <a:rPr lang="en-US" sz="2400" b="1" dirty="0">
                <a:solidFill>
                  <a:schemeClr val="tx2"/>
                </a:solidFill>
                <a:latin typeface="Georgia" charset="0"/>
              </a:rPr>
              <a:t>Stratovolcano structure</a:t>
            </a:r>
          </a:p>
        </p:txBody>
      </p:sp>
      <p:pic>
        <p:nvPicPr>
          <p:cNvPr id="2054" name="Picture 6" descr="File:Strombolian Eruption-blank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210" y="457077"/>
            <a:ext cx="5015345" cy="501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nice 8"/>
          <p:cNvCxnSpPr/>
          <p:nvPr/>
        </p:nvCxnSpPr>
        <p:spPr>
          <a:xfrm>
            <a:off x="5716154" y="4350328"/>
            <a:ext cx="0" cy="5264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4795981" y="4955247"/>
            <a:ext cx="2050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0" dirty="0" smtClean="0"/>
              <a:t>magmatický krb</a:t>
            </a:r>
            <a:endParaRPr lang="cs-CZ" sz="1800" b="0" dirty="0"/>
          </a:p>
        </p:txBody>
      </p:sp>
      <p:cxnSp>
        <p:nvCxnSpPr>
          <p:cNvPr id="11" name="Přímá spojnice 10"/>
          <p:cNvCxnSpPr>
            <a:endCxn id="12" idx="0"/>
          </p:cNvCxnSpPr>
          <p:nvPr/>
        </p:nvCxnSpPr>
        <p:spPr>
          <a:xfrm flipH="1">
            <a:off x="4152898" y="3517675"/>
            <a:ext cx="1563256" cy="16222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127661" y="5139913"/>
            <a:ext cx="2050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0" dirty="0"/>
              <a:t>s</a:t>
            </a:r>
            <a:r>
              <a:rPr lang="cs-CZ" sz="1800" b="0" dirty="0" smtClean="0"/>
              <a:t>opečný komín</a:t>
            </a:r>
            <a:endParaRPr lang="cs-CZ" sz="1800" b="0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4475018" y="1207686"/>
            <a:ext cx="1220934" cy="2754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983346" y="832319"/>
            <a:ext cx="2004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0" dirty="0"/>
              <a:t>m</a:t>
            </a:r>
            <a:r>
              <a:rPr lang="cs-CZ" sz="1800" b="0" dirty="0" smtClean="0"/>
              <a:t>rak prachu</a:t>
            </a:r>
            <a:br>
              <a:rPr lang="cs-CZ" sz="1800" b="0" dirty="0" smtClean="0"/>
            </a:br>
            <a:r>
              <a:rPr lang="cs-CZ" sz="1800" b="0" dirty="0" smtClean="0"/>
              <a:t>a plynů</a:t>
            </a:r>
            <a:endParaRPr lang="cs-CZ" sz="1800" b="0" dirty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4718625" y="1973397"/>
            <a:ext cx="919017" cy="4885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3985491" y="1696398"/>
            <a:ext cx="906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0" dirty="0" smtClean="0"/>
              <a:t>kráter</a:t>
            </a:r>
            <a:endParaRPr lang="cs-CZ" sz="1800" b="0" dirty="0"/>
          </a:p>
        </p:txBody>
      </p:sp>
      <p:cxnSp>
        <p:nvCxnSpPr>
          <p:cNvPr id="19" name="Přímá spojnice 18"/>
          <p:cNvCxnSpPr/>
          <p:nvPr/>
        </p:nvCxnSpPr>
        <p:spPr>
          <a:xfrm flipH="1">
            <a:off x="6891485" y="2964749"/>
            <a:ext cx="742370" cy="40548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7529081" y="2558594"/>
            <a:ext cx="1648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0" dirty="0"/>
              <a:t>l</a:t>
            </a:r>
            <a:r>
              <a:rPr lang="cs-CZ" sz="1800" b="0" dirty="0" smtClean="0"/>
              <a:t>ávový proud</a:t>
            </a:r>
            <a:endParaRPr lang="cs-CZ" sz="1800" b="0" dirty="0"/>
          </a:p>
        </p:txBody>
      </p:sp>
      <p:cxnSp>
        <p:nvCxnSpPr>
          <p:cNvPr id="22" name="Přímá spojnice 21"/>
          <p:cNvCxnSpPr/>
          <p:nvPr/>
        </p:nvCxnSpPr>
        <p:spPr>
          <a:xfrm flipH="1" flipV="1">
            <a:off x="3985491" y="2770656"/>
            <a:ext cx="1390073" cy="39683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2884053" y="2295653"/>
            <a:ext cx="2050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0" dirty="0"/>
              <a:t>v</a:t>
            </a:r>
            <a:r>
              <a:rPr lang="cs-CZ" sz="1800" b="0" dirty="0" smtClean="0"/>
              <a:t>rstvy lávy</a:t>
            </a:r>
            <a:br>
              <a:rPr lang="cs-CZ" sz="1800" b="0" dirty="0" smtClean="0"/>
            </a:br>
            <a:r>
              <a:rPr lang="cs-CZ" sz="1800" b="0" dirty="0" smtClean="0"/>
              <a:t>a popela</a:t>
            </a:r>
            <a:endParaRPr lang="cs-CZ" sz="1800" b="0" dirty="0"/>
          </a:p>
        </p:txBody>
      </p:sp>
      <p:cxnSp>
        <p:nvCxnSpPr>
          <p:cNvPr id="26" name="Přímá spojnice 25"/>
          <p:cNvCxnSpPr/>
          <p:nvPr/>
        </p:nvCxnSpPr>
        <p:spPr>
          <a:xfrm>
            <a:off x="7262670" y="4428774"/>
            <a:ext cx="689839" cy="30948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7489537" y="4768319"/>
            <a:ext cx="1480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0" dirty="0" smtClean="0"/>
              <a:t>geologické</a:t>
            </a:r>
            <a:br>
              <a:rPr lang="cs-CZ" sz="1800" b="0" dirty="0" smtClean="0"/>
            </a:br>
            <a:r>
              <a:rPr lang="cs-CZ" sz="1800" b="0" dirty="0" smtClean="0"/>
              <a:t>vrstvy</a:t>
            </a:r>
            <a:endParaRPr lang="cs-CZ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yroclastic flow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255" y="1218144"/>
            <a:ext cx="3489958" cy="2389431"/>
          </a:xfrm>
          <a:prstGeom prst="rect">
            <a:avLst/>
          </a:prstGeom>
        </p:spPr>
      </p:pic>
      <p:pic>
        <p:nvPicPr>
          <p:cNvPr id="4" name="Picture 3" descr="Pyroclastic_flows_at_Mayon_Volcano-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887" y="853497"/>
            <a:ext cx="4028963" cy="2518102"/>
          </a:xfrm>
          <a:prstGeom prst="rect">
            <a:avLst/>
          </a:prstGeom>
        </p:spPr>
      </p:pic>
      <p:sp>
        <p:nvSpPr>
          <p:cNvPr id="24578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381000" y="990600"/>
            <a:ext cx="2438400" cy="5257800"/>
          </a:xfrm>
        </p:spPr>
        <p:txBody>
          <a:bodyPr/>
          <a:lstStyle/>
          <a:p>
            <a:pPr eaLnBrk="1" hangingPunct="1">
              <a:spcAft>
                <a:spcPts val="1000"/>
              </a:spcAft>
              <a:defRPr/>
            </a:pPr>
            <a:r>
              <a:rPr lang="cs-CZ" sz="2000" dirty="0" smtClean="0">
                <a:solidFill>
                  <a:schemeClr val="bg1"/>
                </a:solidFill>
                <a:latin typeface="Georgia" charset="0"/>
              </a:rPr>
              <a:t>Proud obsahuje směs sopečného popelu a úlomků ochlazené lávy.</a:t>
            </a:r>
            <a:endParaRPr lang="en-US" sz="2000" dirty="0">
              <a:solidFill>
                <a:schemeClr val="bg1"/>
              </a:solidFill>
              <a:latin typeface="Georgia" charset="0"/>
            </a:endParaRPr>
          </a:p>
          <a:p>
            <a:pPr marL="0" indent="0" eaLnBrk="1" hangingPunct="1">
              <a:spcAft>
                <a:spcPts val="1000"/>
              </a:spcAft>
              <a:buFontTx/>
              <a:buNone/>
              <a:defRPr/>
            </a:pPr>
            <a:endParaRPr lang="en-US" sz="1600" dirty="0">
              <a:latin typeface="Georgia" charset="0"/>
            </a:endParaRPr>
          </a:p>
          <a:p>
            <a:pPr marL="0" indent="0" eaLnBrk="1" hangingPunct="1">
              <a:spcAft>
                <a:spcPts val="1000"/>
              </a:spcAft>
              <a:buFontTx/>
              <a:buNone/>
              <a:defRPr/>
            </a:pPr>
            <a:endParaRPr lang="en-US" sz="1600" dirty="0">
              <a:latin typeface="Georgia" charset="0"/>
            </a:endParaRPr>
          </a:p>
        </p:txBody>
      </p:sp>
      <p:sp>
        <p:nvSpPr>
          <p:cNvPr id="22537" name="TextBox 3"/>
          <p:cNvSpPr txBox="1">
            <a:spLocks noChangeArrowheads="1"/>
          </p:cNvSpPr>
          <p:nvPr/>
        </p:nvSpPr>
        <p:spPr bwMode="auto">
          <a:xfrm>
            <a:off x="3269107" y="3954248"/>
            <a:ext cx="23551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cs-CZ" dirty="0" smtClean="0"/>
              <a:t>Proud horkých</a:t>
            </a:r>
            <a:br>
              <a:rPr lang="cs-CZ" dirty="0" smtClean="0"/>
            </a:br>
            <a:r>
              <a:rPr lang="cs-CZ" dirty="0" smtClean="0"/>
              <a:t>plynů a popelu</a:t>
            </a:r>
            <a:endParaRPr lang="en-US" dirty="0"/>
          </a:p>
        </p:txBody>
      </p:sp>
      <p:pic>
        <p:nvPicPr>
          <p:cNvPr id="22533" name="Picture 1" descr="sutbutlahar3-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453" y="3140714"/>
            <a:ext cx="2826597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eft Arrow 2"/>
          <p:cNvSpPr/>
          <p:nvPr/>
        </p:nvSpPr>
        <p:spPr>
          <a:xfrm rot="9861198">
            <a:off x="5609016" y="3611399"/>
            <a:ext cx="627414" cy="4846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Left Arrow 11"/>
          <p:cNvSpPr/>
          <p:nvPr/>
        </p:nvSpPr>
        <p:spPr>
          <a:xfrm rot="463870">
            <a:off x="7519026" y="2616082"/>
            <a:ext cx="627414" cy="4846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>
          <a:xfrm>
            <a:off x="3041650" y="5029200"/>
            <a:ext cx="5867400" cy="1219200"/>
          </a:xfrm>
        </p:spPr>
        <p:txBody>
          <a:bodyPr anchor="t"/>
          <a:lstStyle/>
          <a:p>
            <a:pPr algn="l" eaLnBrk="1" hangingPunct="1"/>
            <a:r>
              <a:rPr lang="cs-CZ" sz="2400" b="1" dirty="0" smtClean="0">
                <a:solidFill>
                  <a:schemeClr val="tx2"/>
                </a:solidFill>
                <a:latin typeface="Georgia" charset="0"/>
              </a:rPr>
              <a:t>Sypaný kužel</a:t>
            </a:r>
            <a:endParaRPr lang="en-US" sz="2400" b="1" dirty="0">
              <a:solidFill>
                <a:schemeClr val="tx2"/>
              </a:solidFill>
              <a:latin typeface="Georgia" charset="0"/>
            </a:endParaRPr>
          </a:p>
        </p:txBody>
      </p:sp>
      <p:sp>
        <p:nvSpPr>
          <p:cNvPr id="24578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381000" y="990600"/>
            <a:ext cx="2438400" cy="5257800"/>
          </a:xfrm>
        </p:spPr>
        <p:txBody>
          <a:bodyPr/>
          <a:lstStyle/>
          <a:p>
            <a:pPr marL="0" indent="0" eaLnBrk="1" hangingPunct="1">
              <a:spcAft>
                <a:spcPts val="1000"/>
              </a:spcAft>
              <a:buFontTx/>
              <a:buNone/>
            </a:pPr>
            <a:r>
              <a:rPr lang="cs-CZ" sz="2000" u="sng" dirty="0" smtClean="0">
                <a:solidFill>
                  <a:schemeClr val="bg1"/>
                </a:solidFill>
                <a:latin typeface="Georgia" charset="0"/>
              </a:rPr>
              <a:t>Sypaný kužel</a:t>
            </a:r>
            <a:endParaRPr lang="en-US" sz="2000" dirty="0">
              <a:solidFill>
                <a:schemeClr val="bg1"/>
              </a:solidFill>
              <a:latin typeface="Georgia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cs-CZ" sz="2000" dirty="0" smtClean="0">
                <a:solidFill>
                  <a:schemeClr val="bg1"/>
                </a:solidFill>
                <a:latin typeface="Georgia" charset="0"/>
              </a:rPr>
              <a:t>Rovnoměrný kuželovitý tvar</a:t>
            </a:r>
            <a:endParaRPr lang="en-US" sz="2000" dirty="0">
              <a:solidFill>
                <a:schemeClr val="bg1"/>
              </a:solidFill>
              <a:latin typeface="Georgia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cs-CZ" sz="2000" dirty="0" smtClean="0">
                <a:solidFill>
                  <a:schemeClr val="bg1"/>
                </a:solidFill>
                <a:latin typeface="Georgia" charset="0"/>
              </a:rPr>
              <a:t>Příkré svahy</a:t>
            </a:r>
            <a:endParaRPr lang="en-US" sz="2000" dirty="0">
              <a:solidFill>
                <a:schemeClr val="bg1"/>
              </a:solidFill>
              <a:latin typeface="Georgia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cs-CZ" sz="2000" dirty="0" smtClean="0">
                <a:solidFill>
                  <a:schemeClr val="bg1"/>
                </a:solidFill>
                <a:latin typeface="Georgia" charset="0"/>
              </a:rPr>
              <a:t>Tvořen sopečným popelem a úlomky lávy</a:t>
            </a:r>
            <a:endParaRPr lang="en-US" sz="2000" dirty="0">
              <a:solidFill>
                <a:schemeClr val="bg1"/>
              </a:solidFill>
              <a:latin typeface="Georgia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cs-CZ" sz="2000" dirty="0" smtClean="0">
                <a:solidFill>
                  <a:schemeClr val="bg1"/>
                </a:solidFill>
                <a:latin typeface="Georgia" charset="0"/>
              </a:rPr>
              <a:t>Vysoce explozivní</a:t>
            </a:r>
            <a:endParaRPr lang="en-US" sz="2000" dirty="0">
              <a:solidFill>
                <a:schemeClr val="bg1"/>
              </a:solidFill>
              <a:latin typeface="Georgia" charset="0"/>
            </a:endParaRPr>
          </a:p>
          <a:p>
            <a:pPr marL="0" indent="0" eaLnBrk="1" hangingPunct="1">
              <a:spcAft>
                <a:spcPts val="1000"/>
              </a:spcAft>
              <a:buFontTx/>
              <a:buNone/>
            </a:pPr>
            <a:endParaRPr lang="en-US" sz="1600" dirty="0">
              <a:latin typeface="Georgia" charset="0"/>
            </a:endParaRPr>
          </a:p>
        </p:txBody>
      </p:sp>
      <p:pic>
        <p:nvPicPr>
          <p:cNvPr id="24581" name="Picture 5" descr="cinderc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31825"/>
            <a:ext cx="4233863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ubtitle 1"/>
          <p:cNvSpPr>
            <a:spLocks noGrp="1"/>
          </p:cNvSpPr>
          <p:nvPr>
            <p:ph type="subTitle" idx="1"/>
          </p:nvPr>
        </p:nvSpPr>
        <p:spPr>
          <a:xfrm>
            <a:off x="685800" y="2998788"/>
            <a:ext cx="7772400" cy="32099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Georgia" charset="0"/>
                <a:ea typeface="ＭＳ Ｐゴシック" charset="0"/>
                <a:cs typeface="ＭＳ Ｐゴシック" charset="0"/>
              </a:rPr>
              <a:t>3 typy sopek</a:t>
            </a:r>
            <a:endParaRPr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  <a:defRPr/>
            </a:pPr>
            <a:endParaRPr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Georgia" pitchFamily="18" charset="0"/>
              <a:buNone/>
              <a:defRPr/>
            </a:pPr>
            <a:r>
              <a:rPr dirty="0" smtClean="0">
                <a:latin typeface="Georgia" charset="0"/>
                <a:ea typeface="ＭＳ Ｐゴシック" charset="0"/>
                <a:cs typeface="ＭＳ Ｐゴシック" charset="0"/>
              </a:rPr>
              <a:t>1. </a:t>
            </a:r>
            <a:r>
              <a:rPr lang="cs-CZ" dirty="0" smtClean="0">
                <a:latin typeface="Georgia" charset="0"/>
                <a:ea typeface="ＭＳ Ｐゴシック" charset="0"/>
                <a:cs typeface="ＭＳ Ｐゴシック" charset="0"/>
              </a:rPr>
              <a:t>Štítové sopky</a:t>
            </a:r>
            <a:endParaRPr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Georgia" pitchFamily="18" charset="0"/>
              <a:buNone/>
              <a:defRPr/>
            </a:pPr>
            <a:r>
              <a:rPr dirty="0" smtClean="0">
                <a:latin typeface="Georgia" charset="0"/>
                <a:ea typeface="ＭＳ Ｐゴシック" charset="0"/>
                <a:cs typeface="ＭＳ Ｐゴシック" charset="0"/>
              </a:rPr>
              <a:t>	-</a:t>
            </a:r>
            <a:r>
              <a:rPr lang="cs-CZ" dirty="0" smtClean="0">
                <a:latin typeface="Georgia" charset="0"/>
                <a:ea typeface="ＭＳ Ｐゴシック" charset="0"/>
                <a:cs typeface="ＭＳ Ｐゴシック" charset="0"/>
              </a:rPr>
              <a:t>vrstvy lávových proudů, </a:t>
            </a:r>
            <a:r>
              <a:rPr lang="cs-CZ" dirty="0" smtClean="0">
                <a:latin typeface="Georgia" charset="0"/>
                <a:ea typeface="ＭＳ Ｐゴシック" charset="0"/>
                <a:cs typeface="ＭＳ Ｐゴシック" charset="0"/>
              </a:rPr>
              <a:t>neexplozivní</a:t>
            </a:r>
            <a:endParaRPr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Georgia" pitchFamily="18" charset="0"/>
              <a:buNone/>
              <a:defRPr/>
            </a:pPr>
            <a:r>
              <a:rPr dirty="0" smtClean="0">
                <a:latin typeface="Georgia" charset="0"/>
                <a:ea typeface="ＭＳ Ｐゴシック" charset="0"/>
                <a:cs typeface="ＭＳ Ｐゴシック" charset="0"/>
              </a:rPr>
              <a:t>2. </a:t>
            </a:r>
            <a:r>
              <a:rPr lang="cs-CZ" dirty="0" smtClean="0">
                <a:latin typeface="Georgia" charset="0"/>
                <a:ea typeface="ＭＳ Ｐゴシック" charset="0"/>
                <a:cs typeface="ＭＳ Ｐゴシック" charset="0"/>
              </a:rPr>
              <a:t>Stratovulkán</a:t>
            </a:r>
            <a:endParaRPr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Georgia" pitchFamily="18" charset="0"/>
              <a:buNone/>
              <a:defRPr/>
            </a:pPr>
            <a:r>
              <a:rPr dirty="0">
                <a:latin typeface="Georgia" charset="0"/>
                <a:ea typeface="ＭＳ Ｐゴシック" charset="0"/>
                <a:cs typeface="ＭＳ Ｐゴシック" charset="0"/>
              </a:rPr>
              <a:t>	</a:t>
            </a:r>
            <a:r>
              <a:rPr dirty="0" smtClean="0">
                <a:latin typeface="Georgia" charset="0"/>
                <a:ea typeface="ＭＳ Ｐゴシック" charset="0"/>
                <a:cs typeface="ＭＳ Ｐゴシック" charset="0"/>
              </a:rPr>
              <a:t>-</a:t>
            </a:r>
            <a:r>
              <a:rPr lang="cs-CZ" dirty="0" smtClean="0">
                <a:latin typeface="Georgia" charset="0"/>
                <a:ea typeface="ＭＳ Ｐゴシック" charset="0"/>
                <a:cs typeface="ＭＳ Ｐゴシック" charset="0"/>
              </a:rPr>
              <a:t>střídání vrstev lávy a popelu, explozivní</a:t>
            </a:r>
            <a:endParaRPr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Georgia" pitchFamily="18" charset="0"/>
              <a:buNone/>
              <a:defRPr/>
            </a:pPr>
            <a:r>
              <a:rPr dirty="0" smtClean="0">
                <a:latin typeface="Georgia" charset="0"/>
                <a:ea typeface="ＭＳ Ｐゴシック" charset="0"/>
                <a:cs typeface="ＭＳ Ｐゴシック" charset="0"/>
              </a:rPr>
              <a:t>3. </a:t>
            </a:r>
            <a:r>
              <a:rPr lang="cs-CZ" dirty="0" smtClean="0">
                <a:latin typeface="Georgia" charset="0"/>
                <a:ea typeface="ＭＳ Ｐゴシック" charset="0"/>
                <a:cs typeface="ＭＳ Ｐゴシック" charset="0"/>
              </a:rPr>
              <a:t>Sypaný kužel</a:t>
            </a:r>
            <a:endParaRPr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Georgia" pitchFamily="18" charset="0"/>
              <a:buNone/>
              <a:defRPr/>
            </a:pPr>
            <a:r>
              <a:rPr dirty="0">
                <a:latin typeface="Georgia" charset="0"/>
                <a:ea typeface="ＭＳ Ｐゴシック" charset="0"/>
                <a:cs typeface="ＭＳ Ｐゴシック" charset="0"/>
              </a:rPr>
              <a:t>	</a:t>
            </a:r>
            <a:r>
              <a:rPr dirty="0" smtClean="0">
                <a:latin typeface="Georgia" charset="0"/>
                <a:ea typeface="ＭＳ Ｐゴシック" charset="0"/>
                <a:cs typeface="ＭＳ Ｐゴシック" charset="0"/>
              </a:rPr>
              <a:t>- </a:t>
            </a:r>
            <a:r>
              <a:rPr lang="cs-CZ" dirty="0" smtClean="0">
                <a:latin typeface="Georgia" charset="0"/>
                <a:ea typeface="ＭＳ Ｐゴシック" charset="0"/>
                <a:cs typeface="ＭＳ Ｐゴシック" charset="0"/>
              </a:rPr>
              <a:t>popel a úlomky lávy, explozivní</a:t>
            </a:r>
            <a:endParaRPr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8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latin typeface="Georgia" charset="0"/>
              </a:rPr>
              <a:t>Závěry</a:t>
            </a:r>
            <a:r>
              <a:rPr lang="en-US" dirty="0">
                <a:latin typeface="Georgia" charset="0"/>
              </a:rPr>
              <a:t/>
            </a:r>
            <a:br>
              <a:rPr lang="en-US" dirty="0">
                <a:latin typeface="Georgia" charset="0"/>
              </a:rPr>
            </a:br>
            <a:endParaRPr lang="en-US" dirty="0">
              <a:latin typeface="Georg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C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5741</TotalTime>
  <Words>368</Words>
  <Application>Microsoft Office PowerPoint</Application>
  <PresentationFormat>Předvádění na obrazovce (4:3)</PresentationFormat>
  <Paragraphs>62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Georgia</vt:lpstr>
      <vt:lpstr>Wingdings</vt:lpstr>
      <vt:lpstr>Wingdings 2</vt:lpstr>
      <vt:lpstr>SCC</vt:lpstr>
      <vt:lpstr>Úvod do sopek</vt:lpstr>
      <vt:lpstr>Štítová sopka</vt:lpstr>
      <vt:lpstr>Stavba štítové sopky</vt:lpstr>
      <vt:lpstr>Stratovulkán</vt:lpstr>
      <vt:lpstr>Stratovolcano structure</vt:lpstr>
      <vt:lpstr>Prezentace aplikace PowerPoint</vt:lpstr>
      <vt:lpstr>Sypaný kužel</vt:lpstr>
      <vt:lpstr>Závěry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perfect K-12 presentation ever (replace this with your title)</dc:title>
  <dc:creator>IGPP</dc:creator>
  <cp:lastModifiedBy>Holec Jakub</cp:lastModifiedBy>
  <cp:revision>202</cp:revision>
  <cp:lastPrinted>2011-07-11T02:33:14Z</cp:lastPrinted>
  <dcterms:created xsi:type="dcterms:W3CDTF">2011-06-23T20:06:11Z</dcterms:created>
  <dcterms:modified xsi:type="dcterms:W3CDTF">2024-03-01T04:45:10Z</dcterms:modified>
</cp:coreProperties>
</file>