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ileron" charset="1" panose="00000500000000000000"/>
      <p:regular r:id="rId10"/>
    </p:embeddedFont>
    <p:embeddedFont>
      <p:font typeface="Aileron Bold" charset="1" panose="00000800000000000000"/>
      <p:regular r:id="rId11"/>
    </p:embeddedFont>
    <p:embeddedFont>
      <p:font typeface="Aileron Italics" charset="1" panose="00000500000000000000"/>
      <p:regular r:id="rId12"/>
    </p:embeddedFont>
    <p:embeddedFont>
      <p:font typeface="Aileron Bold Italics" charset="1" panose="00000800000000000000"/>
      <p:regular r:id="rId13"/>
    </p:embeddedFont>
    <p:embeddedFont>
      <p:font typeface="Aileron Thin" charset="1" panose="00000300000000000000"/>
      <p:regular r:id="rId14"/>
    </p:embeddedFont>
    <p:embeddedFont>
      <p:font typeface="Aileron Thin Italics" charset="1" panose="00000300000000000000"/>
      <p:regular r:id="rId15"/>
    </p:embeddedFont>
    <p:embeddedFont>
      <p:font typeface="Aileron Light" charset="1" panose="00000400000000000000"/>
      <p:regular r:id="rId16"/>
    </p:embeddedFont>
    <p:embeddedFont>
      <p:font typeface="Aileron Light Italics" charset="1" panose="00000400000000000000"/>
      <p:regular r:id="rId17"/>
    </p:embeddedFont>
    <p:embeddedFont>
      <p:font typeface="Aileron Ultra-Bold" charset="1" panose="00000A00000000000000"/>
      <p:regular r:id="rId18"/>
    </p:embeddedFont>
    <p:embeddedFont>
      <p:font typeface="Aileron Ultra-Bold Italics" charset="1" panose="00000A00000000000000"/>
      <p:regular r:id="rId19"/>
    </p:embeddedFont>
    <p:embeddedFont>
      <p:font typeface="Aileron Heavy" charset="1" panose="00000A00000000000000"/>
      <p:regular r:id="rId20"/>
    </p:embeddedFont>
    <p:embeddedFont>
      <p:font typeface="Aileron Heavy Italics" charset="1" panose="00000A00000000000000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  <p:embeddedFont>
      <p:font typeface="Open Sans Light" charset="1" panose="020B0306030504020204"/>
      <p:regular r:id="rId26"/>
    </p:embeddedFont>
    <p:embeddedFont>
      <p:font typeface="Open Sans Light Italics" charset="1" panose="020B0306030504020204"/>
      <p:regular r:id="rId27"/>
    </p:embeddedFont>
    <p:embeddedFont>
      <p:font typeface="Open Sans Ultra-Bold" charset="1" panose="00000000000000000000"/>
      <p:regular r:id="rId28"/>
    </p:embeddedFont>
    <p:embeddedFont>
      <p:font typeface="Open Sans Ultra-Bold Italics" charset="1" panose="00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atlas.mapy.cz/?p=110000&amp;s=0&amp;id=forma-vlady&amp;n=m&amp;z=2.3&amp;x=3.526&amp;y=2.854&amp;m=m" TargetMode="External" Type="http://schemas.openxmlformats.org/officeDocument/2006/relationships/hyperlink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33.png" Type="http://schemas.openxmlformats.org/officeDocument/2006/relationships/image"/><Relationship Id="rId19" Target="../media/image34.svg" Type="http://schemas.openxmlformats.org/officeDocument/2006/relationships/image"/><Relationship Id="rId2" Target="../media/image17.png" Type="http://schemas.openxmlformats.org/officeDocument/2006/relationships/image"/><Relationship Id="rId20" Target="../media/image35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489067" y="3984027"/>
            <a:ext cx="1130986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ileron Bold"/>
              </a:rPr>
              <a:t>Politické formy vlády ve světě a v ČR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76328" y="694690"/>
            <a:ext cx="15990262" cy="10653512"/>
          </a:xfrm>
          <a:custGeom>
            <a:avLst/>
            <a:gdLst/>
            <a:ahLst/>
            <a:cxnLst/>
            <a:rect r="r" b="b" t="t" l="l"/>
            <a:pathLst>
              <a:path h="10653512" w="15990262">
                <a:moveTo>
                  <a:pt x="0" y="0"/>
                </a:moveTo>
                <a:lnTo>
                  <a:pt x="15990262" y="0"/>
                </a:lnTo>
                <a:lnTo>
                  <a:pt x="15990262" y="10653512"/>
                </a:lnTo>
                <a:lnTo>
                  <a:pt x="0" y="1065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83869" y="647065"/>
            <a:ext cx="7720262" cy="71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9"/>
              </a:lnSpc>
            </a:pPr>
            <a:r>
              <a:rPr lang="en-US" sz="4399" spc="131">
                <a:solidFill>
                  <a:srgbClr val="191919"/>
                </a:solidFill>
                <a:latin typeface="Aileron Ultra-Bold"/>
              </a:rPr>
              <a:t>Moc zákonodárná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53285"/>
            <a:ext cx="16230600" cy="516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191919"/>
                </a:solidFill>
                <a:latin typeface="Aileron Bold"/>
              </a:rPr>
              <a:t>Moc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, která se týká 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tvorby a schvalování zákonů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. </a:t>
            </a:r>
          </a:p>
          <a:p>
            <a:pPr algn="ctr">
              <a:lnSpc>
                <a:spcPts val="5109"/>
              </a:lnSpc>
            </a:pPr>
          </a:p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191919"/>
                </a:solidFill>
                <a:latin typeface="Aileron"/>
              </a:rPr>
              <a:t>V demokratických systémech obvykle patří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 parlamentu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 nebo jinému 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zákonodárnému orgánu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. Tato moc 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určuje pravidla a normy, které platí ve společnosti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. </a:t>
            </a:r>
          </a:p>
          <a:p>
            <a:pPr algn="ctr">
              <a:lnSpc>
                <a:spcPts val="5109"/>
              </a:lnSpc>
            </a:pPr>
          </a:p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191919"/>
                </a:solidFill>
                <a:latin typeface="Aileron"/>
              </a:rPr>
              <a:t>Zákonodárná moc 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rozhoduje o tom, co je legální a co je nelegální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, a formuluje zákony, které </a:t>
            </a:r>
            <a:r>
              <a:rPr lang="en-US" sz="3649">
                <a:solidFill>
                  <a:srgbClr val="191919"/>
                </a:solidFill>
                <a:latin typeface="Aileron Bold"/>
              </a:rPr>
              <a:t>usměrňují chování občanů</a:t>
            </a:r>
            <a:r>
              <a:rPr lang="en-US" sz="3649">
                <a:solidFill>
                  <a:srgbClr val="191919"/>
                </a:solidFill>
                <a:latin typeface="Aileron"/>
              </a:rPr>
              <a:t>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191807" y="7175248"/>
            <a:ext cx="3096193" cy="3111752"/>
          </a:xfrm>
          <a:custGeom>
            <a:avLst/>
            <a:gdLst/>
            <a:ahLst/>
            <a:cxnLst/>
            <a:rect r="r" b="b" t="t" l="l"/>
            <a:pathLst>
              <a:path h="3111752" w="3096193">
                <a:moveTo>
                  <a:pt x="0" y="0"/>
                </a:moveTo>
                <a:lnTo>
                  <a:pt x="3096193" y="0"/>
                </a:lnTo>
                <a:lnTo>
                  <a:pt x="3096193" y="3111752"/>
                </a:lnTo>
                <a:lnTo>
                  <a:pt x="0" y="3111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83869" y="647065"/>
            <a:ext cx="7720262" cy="71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9"/>
              </a:lnSpc>
            </a:pPr>
            <a:r>
              <a:rPr lang="en-US" sz="4399" spc="131">
                <a:solidFill>
                  <a:srgbClr val="191919"/>
                </a:solidFill>
                <a:latin typeface="Aileron Ultra-Bold"/>
              </a:rPr>
              <a:t>Moc zákonodárná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2974611" cy="2974611"/>
          </a:xfrm>
          <a:custGeom>
            <a:avLst/>
            <a:gdLst/>
            <a:ahLst/>
            <a:cxnLst/>
            <a:rect r="r" b="b" t="t" l="l"/>
            <a:pathLst>
              <a:path h="2974611" w="2974611">
                <a:moveTo>
                  <a:pt x="0" y="0"/>
                </a:moveTo>
                <a:lnTo>
                  <a:pt x="2974611" y="0"/>
                </a:lnTo>
                <a:lnTo>
                  <a:pt x="2974611" y="2974611"/>
                </a:lnTo>
                <a:lnTo>
                  <a:pt x="0" y="2974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11729" y="2024833"/>
            <a:ext cx="586454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Dělejte si zápisky!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439904"/>
            <a:ext cx="18288000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Z bloku politologie jsou </a:t>
            </a:r>
            <a:r>
              <a:rPr lang="en-US" sz="3399">
                <a:solidFill>
                  <a:srgbClr val="000000"/>
                </a:solidFill>
                <a:latin typeface="Open Sans Bold"/>
              </a:rPr>
              <a:t>hodnocené výstupy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 - tzn. budeme psát nějaký </a:t>
            </a:r>
            <a:r>
              <a:rPr lang="en-US" sz="3399">
                <a:solidFill>
                  <a:srgbClr val="000000"/>
                </a:solidFill>
                <a:latin typeface="Open Sans Bold"/>
              </a:rPr>
              <a:t>test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 Bold"/>
              </a:rPr>
              <a:t>na konci tohoto tematického celku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 (cca únor), tak ať vám to neuteče.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Proč?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Neboť vše, co se dozvíte v tomto politologickém bloku, je prakticky využitelné ve vašem budoucím životě.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2867" y="647700"/>
            <a:ext cx="14587433" cy="7220779"/>
          </a:xfrm>
          <a:custGeom>
            <a:avLst/>
            <a:gdLst/>
            <a:ahLst/>
            <a:cxnLst/>
            <a:rect r="r" b="b" t="t" l="l"/>
            <a:pathLst>
              <a:path h="7220779" w="14587433">
                <a:moveTo>
                  <a:pt x="0" y="0"/>
                </a:moveTo>
                <a:lnTo>
                  <a:pt x="14587433" y="0"/>
                </a:lnTo>
                <a:lnTo>
                  <a:pt x="14587433" y="7220779"/>
                </a:lnTo>
                <a:lnTo>
                  <a:pt x="0" y="7220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34624" y="1646260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1895890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55960" y="1552374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14571" y="1102145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25384" y="2822310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29181" y="2096489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085097" y="3263014"/>
            <a:ext cx="1877671" cy="56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848" spc="277">
                <a:solidFill>
                  <a:srgbClr val="191919">
                    <a:alpha val="14902"/>
                  </a:srgbClr>
                </a:solidFill>
                <a:latin typeface="Aileron Ultra-Bold"/>
              </a:rPr>
              <a:t>PACIFIC OCEAN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65664" y="5277814"/>
            <a:ext cx="1877671" cy="56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848" spc="277">
                <a:solidFill>
                  <a:srgbClr val="191919">
                    <a:alpha val="14902"/>
                  </a:srgbClr>
                </a:solidFill>
                <a:latin typeface="Aileron Ultra-Bold"/>
              </a:rPr>
              <a:t>INDIAN OCEAN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881148" y="2987422"/>
            <a:ext cx="1877671" cy="56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848" spc="277">
                <a:solidFill>
                  <a:srgbClr val="191919">
                    <a:alpha val="14902"/>
                  </a:srgbClr>
                </a:solidFill>
                <a:latin typeface="Aileron Ultra-Bold"/>
              </a:rPr>
              <a:t>ATLANTIC OCEAN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737344" y="2346119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67919" y="995432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26531" y="1445661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14571" y="1445661"/>
            <a:ext cx="823919" cy="900458"/>
          </a:xfrm>
          <a:custGeom>
            <a:avLst/>
            <a:gdLst/>
            <a:ahLst/>
            <a:cxnLst/>
            <a:rect r="r" b="b" t="t" l="l"/>
            <a:pathLst>
              <a:path h="900458" w="823919">
                <a:moveTo>
                  <a:pt x="0" y="0"/>
                </a:moveTo>
                <a:lnTo>
                  <a:pt x="823919" y="0"/>
                </a:lnTo>
                <a:lnTo>
                  <a:pt x="823919" y="900458"/>
                </a:lnTo>
                <a:lnTo>
                  <a:pt x="0" y="90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28793" y="228233"/>
            <a:ext cx="11639550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107">
                <a:solidFill>
                  <a:srgbClr val="191919"/>
                </a:solidFill>
                <a:latin typeface="Aileron Ultra-Bold"/>
              </a:rPr>
              <a:t>Typy forem vlád ve světě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283" y="3315528"/>
            <a:ext cx="551378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191919"/>
                </a:solidFill>
                <a:latin typeface="Aileron Bold"/>
                <a:hlinkClick r:id="rId2" tooltip="https://atlas.mapy.cz/?p=110000&amp;s=0&amp;id=forma-vlady&amp;n=m&amp;z=2.3&amp;x=3.526&amp;y=2.854&amp;m=m"/>
              </a:rPr>
              <a:t>url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2563" y="5817436"/>
            <a:ext cx="1426496" cy="34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FFFFFF"/>
                </a:solidFill>
                <a:latin typeface="Aileron"/>
              </a:rPr>
              <a:t>Mexico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35563" y="879464"/>
            <a:ext cx="1404601" cy="802378"/>
          </a:xfrm>
          <a:custGeom>
            <a:avLst/>
            <a:gdLst/>
            <a:ahLst/>
            <a:cxnLst/>
            <a:rect r="r" b="b" t="t" l="l"/>
            <a:pathLst>
              <a:path h="802378" w="1404601">
                <a:moveTo>
                  <a:pt x="0" y="0"/>
                </a:moveTo>
                <a:lnTo>
                  <a:pt x="1404600" y="0"/>
                </a:lnTo>
                <a:lnTo>
                  <a:pt x="1404600" y="802378"/>
                </a:lnTo>
                <a:lnTo>
                  <a:pt x="0" y="802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50026" y="192395"/>
            <a:ext cx="7720262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80"/>
              </a:lnSpc>
            </a:pPr>
            <a:r>
              <a:rPr lang="en-US" sz="3600" spc="107">
                <a:solidFill>
                  <a:srgbClr val="191919"/>
                </a:solidFill>
                <a:latin typeface="Aileron Ultra-Bold"/>
              </a:rPr>
              <a:t>Definice různých systémů vlád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45760"/>
            <a:ext cx="15823793" cy="10060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Prezidentská republika: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Politický systém, kde prezident je hlavou státu a vlády. Lidé ho volí, a on má poměrně dost pravomocí.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Poloprezidentská republika: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Forma republiky, kde prezident a parlament mají oba vliv na výkonnou moc. Jak přesně to funguje, se může lišit.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Parlamentní republika: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Politický systém, kde vláda vychází z parlamentu. Hlava státu může být prezident, ale jeho moc je často omezena.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Konfederace: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Vláda, kde suverénní státy spolupracují na některých věcech, ale si zachovávají svou vlastní moc.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Federativní republika: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Stát, kde je federální vláda a také vlády regionů. Každý má svoje vlastní pravomoci. Společná je jedna federální vláda a jeden předseda této federální vlády.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Konstituční monarchie: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Systém, kde máme monarchu, ale jeho moc je omezená zákonem. Většinou tu je také parlament a vláda.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Absolutistická monarchie: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Vláda, kde panovník má veškerou moc a kontrolu. Ostatní nemají moc ho omezit.</a:t>
            </a:r>
          </a:p>
          <a:p>
            <a:pPr algn="just" marL="524190" indent="-262095" lvl="1">
              <a:lnSpc>
                <a:spcPts val="3496"/>
              </a:lnSpc>
              <a:buFont typeface="Arial"/>
              <a:buChar char="•"/>
            </a:pPr>
            <a:r>
              <a:rPr lang="en-US" sz="2427" spc="121">
                <a:solidFill>
                  <a:srgbClr val="000000"/>
                </a:solidFill>
                <a:latin typeface="Aileron Bold"/>
              </a:rPr>
              <a:t>Teokracie</a:t>
            </a:r>
          </a:p>
          <a:p>
            <a:pPr algn="just" marL="1048380" indent="-349460" lvl="2">
              <a:lnSpc>
                <a:spcPts val="3496"/>
              </a:lnSpc>
              <a:buFont typeface="Arial"/>
              <a:buChar char="⚬"/>
            </a:pPr>
            <a:r>
              <a:rPr lang="en-US" sz="2427" spc="121">
                <a:solidFill>
                  <a:srgbClr val="000000"/>
                </a:solidFill>
                <a:latin typeface="Aileron"/>
              </a:rPr>
              <a:t>Vláda, kde náboženství hraje velkou roli. V čele státu je často duchovní vůdce nebo někdo spojený s náboženstvím. Zákony a rozhodnutí jsou ovlivněny náboženskými přesvědčeními.</a:t>
            </a:r>
          </a:p>
          <a:p>
            <a:pPr algn="just">
              <a:lnSpc>
                <a:spcPts val="349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187089" y="1900917"/>
            <a:ext cx="1217306" cy="1228051"/>
          </a:xfrm>
          <a:custGeom>
            <a:avLst/>
            <a:gdLst/>
            <a:ahLst/>
            <a:cxnLst/>
            <a:rect r="r" b="b" t="t" l="l"/>
            <a:pathLst>
              <a:path h="1228051" w="1217306">
                <a:moveTo>
                  <a:pt x="0" y="0"/>
                </a:moveTo>
                <a:lnTo>
                  <a:pt x="1217306" y="0"/>
                </a:lnTo>
                <a:lnTo>
                  <a:pt x="1217306" y="1228052"/>
                </a:lnTo>
                <a:lnTo>
                  <a:pt x="0" y="1228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93442" y="3348044"/>
            <a:ext cx="1488842" cy="841196"/>
          </a:xfrm>
          <a:custGeom>
            <a:avLst/>
            <a:gdLst/>
            <a:ahLst/>
            <a:cxnLst/>
            <a:rect r="r" b="b" t="t" l="l"/>
            <a:pathLst>
              <a:path h="841196" w="1488842">
                <a:moveTo>
                  <a:pt x="0" y="0"/>
                </a:moveTo>
                <a:lnTo>
                  <a:pt x="1488842" y="0"/>
                </a:lnTo>
                <a:lnTo>
                  <a:pt x="1488842" y="841195"/>
                </a:lnTo>
                <a:lnTo>
                  <a:pt x="0" y="84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6248159" y="4654088"/>
            <a:ext cx="934277" cy="580420"/>
          </a:xfrm>
          <a:custGeom>
            <a:avLst/>
            <a:gdLst/>
            <a:ahLst/>
            <a:cxnLst/>
            <a:rect r="r" b="b" t="t" l="l"/>
            <a:pathLst>
              <a:path h="580420" w="934277">
                <a:moveTo>
                  <a:pt x="0" y="0"/>
                </a:moveTo>
                <a:lnTo>
                  <a:pt x="934278" y="0"/>
                </a:lnTo>
                <a:lnTo>
                  <a:pt x="934278" y="580420"/>
                </a:lnTo>
                <a:lnTo>
                  <a:pt x="0" y="580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44349" y="5577408"/>
            <a:ext cx="682741" cy="913365"/>
          </a:xfrm>
          <a:custGeom>
            <a:avLst/>
            <a:gdLst/>
            <a:ahLst/>
            <a:cxnLst/>
            <a:rect r="r" b="b" t="t" l="l"/>
            <a:pathLst>
              <a:path h="913365" w="682741">
                <a:moveTo>
                  <a:pt x="0" y="0"/>
                </a:moveTo>
                <a:lnTo>
                  <a:pt x="682741" y="0"/>
                </a:lnTo>
                <a:lnTo>
                  <a:pt x="682741" y="913365"/>
                </a:lnTo>
                <a:lnTo>
                  <a:pt x="0" y="91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84448" y="6835840"/>
            <a:ext cx="794621" cy="667482"/>
          </a:xfrm>
          <a:custGeom>
            <a:avLst/>
            <a:gdLst/>
            <a:ahLst/>
            <a:cxnLst/>
            <a:rect r="r" b="b" t="t" l="l"/>
            <a:pathLst>
              <a:path h="667482" w="794621">
                <a:moveTo>
                  <a:pt x="0" y="0"/>
                </a:moveTo>
                <a:lnTo>
                  <a:pt x="794622" y="0"/>
                </a:lnTo>
                <a:lnTo>
                  <a:pt x="794622" y="667482"/>
                </a:lnTo>
                <a:lnTo>
                  <a:pt x="0" y="6674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879070" y="6713390"/>
            <a:ext cx="606734" cy="912382"/>
          </a:xfrm>
          <a:custGeom>
            <a:avLst/>
            <a:gdLst/>
            <a:ahLst/>
            <a:cxnLst/>
            <a:rect r="r" b="b" t="t" l="l"/>
            <a:pathLst>
              <a:path h="912382" w="606734">
                <a:moveTo>
                  <a:pt x="0" y="0"/>
                </a:moveTo>
                <a:lnTo>
                  <a:pt x="606734" y="0"/>
                </a:lnTo>
                <a:lnTo>
                  <a:pt x="606734" y="912382"/>
                </a:lnTo>
                <a:lnTo>
                  <a:pt x="0" y="912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397768" y="6736132"/>
            <a:ext cx="572520" cy="912382"/>
          </a:xfrm>
          <a:custGeom>
            <a:avLst/>
            <a:gdLst/>
            <a:ahLst/>
            <a:cxnLst/>
            <a:rect r="r" b="b" t="t" l="l"/>
            <a:pathLst>
              <a:path h="912382" w="572520">
                <a:moveTo>
                  <a:pt x="0" y="0"/>
                </a:moveTo>
                <a:lnTo>
                  <a:pt x="572520" y="0"/>
                </a:lnTo>
                <a:lnTo>
                  <a:pt x="572520" y="912382"/>
                </a:lnTo>
                <a:lnTo>
                  <a:pt x="0" y="9123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51197" y="8028577"/>
            <a:ext cx="1117919" cy="973987"/>
          </a:xfrm>
          <a:custGeom>
            <a:avLst/>
            <a:gdLst/>
            <a:ahLst/>
            <a:cxnLst/>
            <a:rect r="r" b="b" t="t" l="l"/>
            <a:pathLst>
              <a:path h="973987" w="1117919">
                <a:moveTo>
                  <a:pt x="0" y="0"/>
                </a:moveTo>
                <a:lnTo>
                  <a:pt x="1117919" y="0"/>
                </a:lnTo>
                <a:lnTo>
                  <a:pt x="1117919" y="973987"/>
                </a:lnTo>
                <a:lnTo>
                  <a:pt x="0" y="9739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187089" y="9102147"/>
            <a:ext cx="1190494" cy="1061028"/>
          </a:xfrm>
          <a:custGeom>
            <a:avLst/>
            <a:gdLst/>
            <a:ahLst/>
            <a:cxnLst/>
            <a:rect r="r" b="b" t="t" l="l"/>
            <a:pathLst>
              <a:path h="1061028" w="1190494">
                <a:moveTo>
                  <a:pt x="0" y="0"/>
                </a:moveTo>
                <a:lnTo>
                  <a:pt x="1190495" y="0"/>
                </a:lnTo>
                <a:lnTo>
                  <a:pt x="1190495" y="1061028"/>
                </a:lnTo>
                <a:lnTo>
                  <a:pt x="0" y="106102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1219" y="3165208"/>
            <a:ext cx="18619219" cy="3956584"/>
          </a:xfrm>
          <a:custGeom>
            <a:avLst/>
            <a:gdLst/>
            <a:ahLst/>
            <a:cxnLst/>
            <a:rect r="r" b="b" t="t" l="l"/>
            <a:pathLst>
              <a:path h="3956584" w="18619219">
                <a:moveTo>
                  <a:pt x="0" y="0"/>
                </a:moveTo>
                <a:lnTo>
                  <a:pt x="18619219" y="0"/>
                </a:lnTo>
                <a:lnTo>
                  <a:pt x="18619219" y="3956584"/>
                </a:lnTo>
                <a:lnTo>
                  <a:pt x="0" y="3956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75069" y="1301600"/>
            <a:ext cx="7006643" cy="130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399" spc="161">
                <a:solidFill>
                  <a:srgbClr val="191919"/>
                </a:solidFill>
                <a:latin typeface="Aileron Ultra-Bold"/>
              </a:rPr>
              <a:t>Politický systém ČR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04531" y="4995863"/>
            <a:ext cx="7893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8"/>
              </a:lnSpc>
              <a:spcBef>
                <a:spcPct val="0"/>
              </a:spcBef>
            </a:pPr>
            <a:r>
              <a:rPr lang="en-US" sz="1848" spc="277">
                <a:solidFill>
                  <a:srgbClr val="000000"/>
                </a:solidFill>
                <a:latin typeface="Aileron Ultra-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72892" y="3516820"/>
            <a:ext cx="188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DAF4zcKoMsI</dc:identifier>
  <dcterms:modified xsi:type="dcterms:W3CDTF">2011-08-01T06:04:30Z</dcterms:modified>
  <cp:revision>1</cp:revision>
  <dc:title>VOZ/9. roč. - Státní moc ve světě a v ČR</dc:title>
</cp:coreProperties>
</file>