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92"/>
    <p:restoredTop sz="95659"/>
  </p:normalViewPr>
  <p:slideViewPr>
    <p:cSldViewPr snapToGrid="0" snapToObjects="1">
      <p:cViewPr varScale="1">
        <p:scale>
          <a:sx n="93" d="100"/>
          <a:sy n="93" d="100"/>
        </p:scale>
        <p:origin x="5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8B3D-B166-7948-95E5-43743A6B6890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62BA6DB-1F3C-1246-BA81-C5E1DE27D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42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8B3D-B166-7948-95E5-43743A6B6890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A6DB-1F3C-1246-BA81-C5E1DE27D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51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8B3D-B166-7948-95E5-43743A6B6890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A6DB-1F3C-1246-BA81-C5E1DE27D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92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8B3D-B166-7948-95E5-43743A6B6890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A6DB-1F3C-1246-BA81-C5E1DE27D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51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5828B3D-B166-7948-95E5-43743A6B6890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62BA6DB-1F3C-1246-BA81-C5E1DE27D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37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8B3D-B166-7948-95E5-43743A6B6890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A6DB-1F3C-1246-BA81-C5E1DE27D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52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8B3D-B166-7948-95E5-43743A6B6890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A6DB-1F3C-1246-BA81-C5E1DE27D82C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8B3D-B166-7948-95E5-43743A6B6890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A6DB-1F3C-1246-BA81-C5E1DE27D82C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4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8B3D-B166-7948-95E5-43743A6B6890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A6DB-1F3C-1246-BA81-C5E1DE27D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46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8B3D-B166-7948-95E5-43743A6B6890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A6DB-1F3C-1246-BA81-C5E1DE27D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61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8B3D-B166-7948-95E5-43743A6B6890}" type="datetimeFigureOut">
              <a:rPr lang="cs-CZ" smtClean="0"/>
              <a:t>31.03.2020</a:t>
            </a:fld>
            <a:endParaRPr lang="cs-CZ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A6DB-1F3C-1246-BA81-C5E1DE27D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63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5828B3D-B166-7948-95E5-43743A6B6890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62BA6DB-1F3C-1246-BA81-C5E1DE27D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39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ipYnPYFU3E2J_40BdFpLxlL0D4wu8KNHj-UlfRjDzQhUQ0NNOVk1NzRWN1RTNVlSTkFJMFUxUEpQRi4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7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2" y="822324"/>
            <a:ext cx="5149596" cy="5228279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68A812-AEDB-234C-A4EA-9987A8166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6934" y="1465790"/>
            <a:ext cx="3860798" cy="39413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dirty="0" err="1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Atmosféra</a:t>
            </a:r>
            <a:endParaRPr lang="en-US" sz="6000" dirty="0"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078B20-847D-F94A-AB11-2D0A6E7E0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7733" y="1359089"/>
            <a:ext cx="5132665" cy="43643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182880">
              <a:buFont typeface="Wingdings" pitchFamily="2" charset="2"/>
              <a:buChar char="§"/>
            </a:pPr>
            <a:r>
              <a:rPr lang="en-US" sz="3200" dirty="0" err="1">
                <a:latin typeface="Abadi MT Condensed Light" panose="020B0306030101010103" pitchFamily="34" charset="0"/>
              </a:rPr>
              <a:t>Vzdušný</a:t>
            </a:r>
            <a:r>
              <a:rPr lang="en-US" sz="3200" dirty="0">
                <a:latin typeface="Abadi MT Condensed Light" panose="020B0306030101010103" pitchFamily="34" charset="0"/>
              </a:rPr>
              <a:t> </a:t>
            </a:r>
            <a:r>
              <a:rPr lang="en-US" sz="3200" dirty="0" err="1">
                <a:latin typeface="Abadi MT Condensed Light" panose="020B0306030101010103" pitchFamily="34" charset="0"/>
              </a:rPr>
              <a:t>obal</a:t>
            </a:r>
            <a:r>
              <a:rPr lang="en-US" sz="3200" dirty="0">
                <a:latin typeface="Abadi MT Condensed Light" panose="020B0306030101010103" pitchFamily="34" charset="0"/>
              </a:rPr>
              <a:t> </a:t>
            </a:r>
            <a:r>
              <a:rPr lang="en-US" sz="3200" dirty="0" err="1">
                <a:latin typeface="Abadi MT Condensed Light" panose="020B0306030101010103" pitchFamily="34" charset="0"/>
              </a:rPr>
              <a:t>Země</a:t>
            </a:r>
            <a:r>
              <a:rPr lang="en-US" sz="3200" dirty="0">
                <a:latin typeface="Abadi MT Condensed Light" panose="020B0306030101010103" pitchFamily="34" charset="0"/>
              </a:rPr>
              <a:t>.</a:t>
            </a:r>
          </a:p>
          <a:p>
            <a:pPr indent="-182880">
              <a:buFont typeface="Wingdings" pitchFamily="2" charset="2"/>
              <a:buChar char="§"/>
            </a:pPr>
            <a:r>
              <a:rPr lang="en-US" sz="3200" dirty="0" err="1">
                <a:latin typeface="Abadi MT Condensed Light" panose="020B0306030101010103" pitchFamily="34" charset="0"/>
              </a:rPr>
              <a:t>Jsi</a:t>
            </a:r>
            <a:r>
              <a:rPr lang="en-US" sz="3200" dirty="0">
                <a:latin typeface="Abadi MT Condensed Light" panose="020B0306030101010103" pitchFamily="34" charset="0"/>
              </a:rPr>
              <a:t> v </a:t>
            </a:r>
            <a:r>
              <a:rPr lang="en-US" sz="3200" dirty="0" err="1">
                <a:latin typeface="Abadi MT Condensed Light" panose="020B0306030101010103" pitchFamily="34" charset="0"/>
              </a:rPr>
              <a:t>ní</a:t>
            </a:r>
            <a:r>
              <a:rPr lang="en-US" sz="3200" dirty="0">
                <a:latin typeface="Abadi MT Condensed Light" panose="020B0306030101010103" pitchFamily="34" charset="0"/>
              </a:rPr>
              <a:t>.</a:t>
            </a:r>
          </a:p>
          <a:p>
            <a:pPr indent="-182880">
              <a:buFont typeface="Wingdings" pitchFamily="2" charset="2"/>
              <a:buChar char="§"/>
            </a:pPr>
            <a:r>
              <a:rPr lang="en-US" sz="3200" dirty="0" err="1">
                <a:latin typeface="Abadi MT Condensed Light" panose="020B0306030101010103" pitchFamily="34" charset="0"/>
              </a:rPr>
              <a:t>Využíváš</a:t>
            </a:r>
            <a:r>
              <a:rPr lang="en-US" sz="3200" dirty="0">
                <a:latin typeface="Abadi MT Condensed Light" panose="020B0306030101010103" pitchFamily="34" charset="0"/>
              </a:rPr>
              <a:t> </a:t>
            </a:r>
            <a:r>
              <a:rPr lang="en-US" sz="3200" dirty="0" err="1">
                <a:latin typeface="Abadi MT Condensed Light" panose="020B0306030101010103" pitchFamily="34" charset="0"/>
              </a:rPr>
              <a:t>jí</a:t>
            </a:r>
            <a:r>
              <a:rPr lang="en-US" sz="3200" dirty="0">
                <a:latin typeface="Abadi MT Condensed Light" panose="020B0306030101010103" pitchFamily="34" charset="0"/>
              </a:rPr>
              <a:t>.</a:t>
            </a:r>
          </a:p>
          <a:p>
            <a:pPr indent="-182880">
              <a:buFont typeface="Wingdings" pitchFamily="2" charset="2"/>
              <a:buChar char="§"/>
            </a:pPr>
            <a:r>
              <a:rPr lang="en-US" sz="3200" dirty="0" err="1">
                <a:latin typeface="Abadi MT Condensed Light" panose="020B0306030101010103" pitchFamily="34" charset="0"/>
              </a:rPr>
              <a:t>Potřebuješ</a:t>
            </a:r>
            <a:r>
              <a:rPr lang="en-US" sz="3200" dirty="0">
                <a:latin typeface="Abadi MT Condensed Light" panose="020B0306030101010103" pitchFamily="34" charset="0"/>
              </a:rPr>
              <a:t> </a:t>
            </a:r>
            <a:r>
              <a:rPr lang="en-US" sz="3200" dirty="0" err="1">
                <a:latin typeface="Abadi MT Condensed Light" panose="020B0306030101010103" pitchFamily="34" charset="0"/>
              </a:rPr>
              <a:t>jí</a:t>
            </a:r>
            <a:r>
              <a:rPr lang="en-US" sz="3200" dirty="0">
                <a:latin typeface="Abadi MT Condensed Light" panose="020B0306030101010103" pitchFamily="34" charset="0"/>
              </a:rPr>
              <a:t>.</a:t>
            </a:r>
          </a:p>
          <a:p>
            <a:pPr indent="-182880">
              <a:buFont typeface="Wingdings" pitchFamily="2" charset="2"/>
              <a:buChar char="§"/>
            </a:pPr>
            <a:r>
              <a:rPr lang="en-US" sz="3200" dirty="0" err="1">
                <a:latin typeface="Abadi MT Condensed Light" panose="020B0306030101010103" pitchFamily="34" charset="0"/>
              </a:rPr>
              <a:t>Vážíš</a:t>
            </a:r>
            <a:r>
              <a:rPr lang="en-US" sz="3200" dirty="0">
                <a:latin typeface="Abadi MT Condensed Light" panose="020B0306030101010103" pitchFamily="34" charset="0"/>
              </a:rPr>
              <a:t> </a:t>
            </a:r>
            <a:r>
              <a:rPr lang="en-US" sz="3200" dirty="0" err="1">
                <a:latin typeface="Abadi MT Condensed Light" panose="020B0306030101010103" pitchFamily="34" charset="0"/>
              </a:rPr>
              <a:t>si</a:t>
            </a:r>
            <a:r>
              <a:rPr lang="en-US" sz="3200" dirty="0">
                <a:latin typeface="Abadi MT Condensed Light" panose="020B0306030101010103" pitchFamily="34" charset="0"/>
              </a:rPr>
              <a:t> </a:t>
            </a:r>
            <a:r>
              <a:rPr lang="en-US" sz="3200" dirty="0" err="1">
                <a:latin typeface="Abadi MT Condensed Light" panose="020B0306030101010103" pitchFamily="34" charset="0"/>
              </a:rPr>
              <a:t>jí</a:t>
            </a:r>
            <a:r>
              <a:rPr lang="en-US" sz="3200" dirty="0">
                <a:latin typeface="Abadi MT Condensed Light" panose="020B0306030101010103" pitchFamily="34" charset="0"/>
              </a:rPr>
              <a:t>?</a:t>
            </a:r>
          </a:p>
          <a:p>
            <a:pPr indent="-182880">
              <a:buFont typeface="Wingdings" pitchFamily="2" charset="2"/>
              <a:buChar char="§"/>
            </a:pPr>
            <a:r>
              <a:rPr lang="en-US" sz="3200" dirty="0" err="1">
                <a:latin typeface="Abadi MT Condensed Light" panose="020B0306030101010103" pitchFamily="34" charset="0"/>
              </a:rPr>
              <a:t>Vidíš</a:t>
            </a:r>
            <a:r>
              <a:rPr lang="en-US" sz="3200" dirty="0">
                <a:latin typeface="Abadi MT Condensed Light" panose="020B0306030101010103" pitchFamily="34" charset="0"/>
              </a:rPr>
              <a:t> </a:t>
            </a:r>
            <a:r>
              <a:rPr lang="en-US" sz="3200" dirty="0" err="1">
                <a:latin typeface="Abadi MT Condensed Light" panose="020B0306030101010103" pitchFamily="34" charset="0"/>
              </a:rPr>
              <a:t>jí</a:t>
            </a:r>
            <a:r>
              <a:rPr lang="en-US" sz="3200" dirty="0">
                <a:latin typeface="Abadi MT Condensed Light" panose="020B0306030101010103" pitchFamily="34" charset="0"/>
              </a:rPr>
              <a:t>?</a:t>
            </a:r>
          </a:p>
          <a:p>
            <a:pPr indent="-182880">
              <a:buFont typeface="Wingdings" pitchFamily="2" charset="2"/>
              <a:buChar char="§"/>
            </a:pPr>
            <a:r>
              <a:rPr lang="en-US" sz="3200" dirty="0" err="1">
                <a:latin typeface="Abadi MT Condensed Light" panose="020B0306030101010103" pitchFamily="34" charset="0"/>
              </a:rPr>
              <a:t>Tvoříš</a:t>
            </a:r>
            <a:r>
              <a:rPr lang="en-US" sz="3200" dirty="0">
                <a:latin typeface="Abadi MT Condensed Light" panose="020B0306030101010103" pitchFamily="34" charset="0"/>
              </a:rPr>
              <a:t> ji.</a:t>
            </a:r>
            <a:endParaRPr lang="en-US" dirty="0">
              <a:latin typeface="Abadi MT Condensed Light" panose="020B0306030101010103" pitchFamily="34" charset="0"/>
            </a:endParaRPr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121662"/>
            <a:ext cx="109087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5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9238C8-CC85-B640-B153-9DB5FB939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95" y="484632"/>
            <a:ext cx="11322305" cy="1609344"/>
          </a:xfrm>
        </p:spPr>
        <p:txBody>
          <a:bodyPr/>
          <a:lstStyle/>
          <a:p>
            <a:pPr algn="r"/>
            <a:r>
              <a:rPr lang="cs-CZ" sz="2000" dirty="0"/>
              <a:t>Vsuvka</a:t>
            </a:r>
            <a:r>
              <a:rPr lang="cs-CZ" dirty="0"/>
              <a:t> KOUZLO ČESKÉHO JAZYKA „</a:t>
            </a:r>
            <a:r>
              <a:rPr lang="cs-CZ" dirty="0">
                <a:solidFill>
                  <a:schemeClr val="accent2"/>
                </a:solidFill>
              </a:rPr>
              <a:t>Atmosféra</a:t>
            </a:r>
            <a:r>
              <a:rPr lang="cs-CZ" dirty="0"/>
              <a:t>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326403-21D4-F240-A237-4FA3FA109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10766553" cy="4050792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>
                <a:solidFill>
                  <a:srgbClr val="7030A0"/>
                </a:solidFill>
                <a:latin typeface="Abadi MT Condensed Light" panose="020B0306030101010103" pitchFamily="34" charset="0"/>
              </a:rPr>
              <a:t>Jakou atmosféru máš doma?</a:t>
            </a:r>
          </a:p>
          <a:p>
            <a:pPr marL="0" indent="0">
              <a:buNone/>
            </a:pPr>
            <a:r>
              <a:rPr lang="cs-CZ" sz="2800" dirty="0">
                <a:latin typeface="Abadi MT Condensed Light" panose="020B0306030101010103" pitchFamily="34" charset="0"/>
              </a:rPr>
              <a:t>	Jak se změní atmosféra, když přineseš rodičům snídani do postele?</a:t>
            </a:r>
          </a:p>
          <a:p>
            <a:pPr marL="0" indent="0">
              <a:buNone/>
            </a:pPr>
            <a:r>
              <a:rPr lang="cs-CZ" sz="2800" dirty="0">
                <a:latin typeface="Abadi MT Condensed Light" panose="020B0306030101010103" pitchFamily="34" charset="0"/>
              </a:rPr>
              <a:t>	</a:t>
            </a:r>
            <a:r>
              <a:rPr lang="cs-CZ" sz="2800" dirty="0">
                <a:solidFill>
                  <a:srgbClr val="7030A0"/>
                </a:solidFill>
                <a:latin typeface="Abadi MT Condensed Light" panose="020B0306030101010103" pitchFamily="34" charset="0"/>
              </a:rPr>
              <a:t>- přátelská, veselá, vlídná, pohodová,..</a:t>
            </a:r>
          </a:p>
          <a:p>
            <a:r>
              <a:rPr lang="cs-CZ" sz="2800" dirty="0">
                <a:latin typeface="Abadi MT Condensed Light" panose="020B0306030101010103" pitchFamily="34" charset="0"/>
              </a:rPr>
              <a:t>Jak vnímáš atmosféru </a:t>
            </a:r>
            <a:r>
              <a:rPr lang="cs-CZ" sz="2800" dirty="0">
                <a:solidFill>
                  <a:srgbClr val="FFC000"/>
                </a:solidFill>
                <a:latin typeface="Abadi MT Condensed Light" panose="020B0306030101010103" pitchFamily="34" charset="0"/>
              </a:rPr>
              <a:t>na procházce v roušce</a:t>
            </a:r>
            <a:r>
              <a:rPr lang="cs-CZ" sz="2800" dirty="0">
                <a:latin typeface="Abadi MT Condensed Light" panose="020B0306030101010103" pitchFamily="34" charset="0"/>
              </a:rPr>
              <a:t>?</a:t>
            </a:r>
          </a:p>
          <a:p>
            <a:pPr marL="0" indent="0">
              <a:buNone/>
            </a:pPr>
            <a:r>
              <a:rPr lang="cs-CZ" sz="2800" dirty="0">
                <a:latin typeface="Abadi MT Condensed Light" panose="020B0306030101010103" pitchFamily="34" charset="0"/>
              </a:rPr>
              <a:t>	</a:t>
            </a:r>
            <a:r>
              <a:rPr lang="cs-CZ" sz="2800" dirty="0">
                <a:solidFill>
                  <a:srgbClr val="FFC000"/>
                </a:solidFill>
                <a:latin typeface="Abadi MT Condensed Light" panose="020B0306030101010103" pitchFamily="34" charset="0"/>
              </a:rPr>
              <a:t>- sranda, obavy, neznámo, jistota, ..</a:t>
            </a:r>
          </a:p>
          <a:p>
            <a:r>
              <a:rPr lang="cs-CZ" sz="2800" dirty="0">
                <a:latin typeface="Abadi MT Condensed Light" panose="020B0306030101010103" pitchFamily="34" charset="0"/>
              </a:rPr>
              <a:t>Když nedodržíš doma vaší dohodu (nádobí, úklid,..), jak to </a:t>
            </a:r>
            <a:r>
              <a:rPr lang="cs-CZ" sz="2800" dirty="0">
                <a:solidFill>
                  <a:srgbClr val="0070C0"/>
                </a:solidFill>
                <a:latin typeface="Abadi MT Condensed Light" panose="020B0306030101010103" pitchFamily="34" charset="0"/>
              </a:rPr>
              <a:t>ovlivní atmosféru </a:t>
            </a:r>
            <a:r>
              <a:rPr lang="cs-CZ" sz="2800" dirty="0">
                <a:latin typeface="Abadi MT Condensed Light" panose="020B0306030101010103" pitchFamily="34" charset="0"/>
              </a:rPr>
              <a:t>mezi </a:t>
            </a:r>
            <a:r>
              <a:rPr lang="cs-CZ" sz="2800" dirty="0" err="1">
                <a:latin typeface="Abadi MT Condensed Light" panose="020B0306030101010103" pitchFamily="34" charset="0"/>
              </a:rPr>
              <a:t>vámI</a:t>
            </a:r>
            <a:r>
              <a:rPr lang="cs-CZ" sz="2800" dirty="0">
                <a:latin typeface="Abadi MT Condensed Light" panose="020B0306030101010103" pitchFamily="34" charset="0"/>
              </a:rPr>
              <a:t>?</a:t>
            </a:r>
          </a:p>
          <a:p>
            <a:pPr marL="0" indent="0">
              <a:buNone/>
            </a:pPr>
            <a:r>
              <a:rPr lang="cs-CZ" sz="2800" dirty="0">
                <a:latin typeface="Abadi MT Condensed Light" panose="020B0306030101010103" pitchFamily="34" charset="0"/>
              </a:rPr>
              <a:t>	- </a:t>
            </a:r>
            <a:r>
              <a:rPr lang="cs-CZ" sz="2800" dirty="0">
                <a:solidFill>
                  <a:srgbClr val="0070C0"/>
                </a:solidFill>
                <a:latin typeface="Abadi MT Condensed Light" panose="020B0306030101010103" pitchFamily="34" charset="0"/>
              </a:rPr>
              <a:t>Je hustá? Dá se krájet? Smrdí až za roh?</a:t>
            </a:r>
          </a:p>
          <a:p>
            <a:pPr marL="0" indent="0">
              <a:buNone/>
            </a:pPr>
            <a:endParaRPr lang="cs-CZ" sz="2800" dirty="0">
              <a:solidFill>
                <a:srgbClr val="0070C0"/>
              </a:solidFill>
              <a:latin typeface="Abadi MT Condensed Light" panose="020B0306030101010103" pitchFamily="34" charset="0"/>
            </a:endParaRPr>
          </a:p>
          <a:p>
            <a:r>
              <a:rPr lang="cs-CZ" sz="2800" dirty="0">
                <a:latin typeface="Abadi MT Condensed Light" panose="020B0306030101010103" pitchFamily="34" charset="0"/>
              </a:rPr>
              <a:t>Zeptej se doma, co společně děláte, aby byla „</a:t>
            </a:r>
            <a:r>
              <a:rPr lang="cs-CZ" sz="2800" dirty="0">
                <a:solidFill>
                  <a:schemeClr val="accent2"/>
                </a:solidFill>
                <a:latin typeface="Abadi MT Condensed Light" panose="020B0306030101010103" pitchFamily="34" charset="0"/>
              </a:rPr>
              <a:t>POHODOVÁ ATMOSFÉRA</a:t>
            </a:r>
            <a:r>
              <a:rPr lang="cs-CZ" sz="2800" dirty="0">
                <a:latin typeface="Abadi MT Condensed Light" panose="020B0306030101010103" pitchFamily="34" charset="0"/>
              </a:rPr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2410919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853A89-3296-A749-B9C0-2174BE4A3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vzdušného obalu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C8EC17-E492-6F4C-A8AC-9B182F5B0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418" y="2054352"/>
            <a:ext cx="10058400" cy="4465659"/>
          </a:xfrm>
        </p:spPr>
        <p:txBody>
          <a:bodyPr/>
          <a:lstStyle/>
          <a:p>
            <a:r>
              <a:rPr lang="cs-CZ" sz="3200" b="1" dirty="0">
                <a:latin typeface="Abadi MT Condensed Light" panose="020B0306030101010103" pitchFamily="34" charset="0"/>
              </a:rPr>
              <a:t>Chrání náš život</a:t>
            </a:r>
          </a:p>
          <a:p>
            <a:pPr lvl="1"/>
            <a:r>
              <a:rPr lang="cs-CZ" sz="2800" dirty="0">
                <a:latin typeface="Abadi MT Condensed Light" panose="020B0306030101010103" pitchFamily="34" charset="0"/>
              </a:rPr>
              <a:t>Spálí meteory – dostanou se k zemi jen meteority </a:t>
            </a:r>
          </a:p>
          <a:p>
            <a:pPr lvl="3"/>
            <a:r>
              <a:rPr lang="cs-CZ" sz="2400" dirty="0">
                <a:latin typeface="Abadi MT Condensed Light" panose="020B0306030101010103" pitchFamily="34" charset="0"/>
              </a:rPr>
              <a:t>mini kamínky oproti tomu, co odhoří v atmosféře</a:t>
            </a:r>
          </a:p>
          <a:p>
            <a:pPr lvl="1"/>
            <a:r>
              <a:rPr lang="cs-CZ" sz="2800" dirty="0">
                <a:latin typeface="Abadi MT Condensed Light" panose="020B0306030101010103" pitchFamily="34" charset="0"/>
              </a:rPr>
              <a:t>Součástí je ozónová vrstva – nespálí nás UV-záření</a:t>
            </a:r>
          </a:p>
          <a:p>
            <a:pPr lvl="1"/>
            <a:r>
              <a:rPr lang="cs-CZ" sz="2800" dirty="0">
                <a:latin typeface="Abadi MT Condensed Light" panose="020B0306030101010103" pitchFamily="34" charset="0"/>
              </a:rPr>
              <a:t>Udržuje snesitelnou teplotu na Zemi </a:t>
            </a:r>
          </a:p>
          <a:p>
            <a:pPr lvl="3"/>
            <a:r>
              <a:rPr lang="cs-CZ" sz="2400" dirty="0">
                <a:latin typeface="Abadi MT Condensed Light" panose="020B0306030101010103" pitchFamily="34" charset="0"/>
              </a:rPr>
              <a:t>Na Měsíci je rozdíl teplot den/noc až 100°C (nemá atmosféru)</a:t>
            </a:r>
          </a:p>
          <a:p>
            <a:pPr lvl="1"/>
            <a:r>
              <a:rPr lang="cs-CZ" sz="2800" dirty="0">
                <a:latin typeface="Abadi MT Condensed Light" panose="020B0306030101010103" pitchFamily="34" charset="0"/>
              </a:rPr>
              <a:t>Zadržuje vodní páru, aby neutekla do kosmu</a:t>
            </a:r>
          </a:p>
          <a:p>
            <a:pPr lvl="3"/>
            <a:r>
              <a:rPr lang="cs-CZ" sz="2400" dirty="0">
                <a:latin typeface="Abadi MT Condensed Light" panose="020B0306030101010103" pitchFamily="34" charset="0"/>
              </a:rPr>
              <a:t>Spadne v podobě srážek k zemi a zavlaží ji</a:t>
            </a:r>
          </a:p>
          <a:p>
            <a:pPr lvl="1"/>
            <a:endParaRPr lang="cs-CZ" dirty="0"/>
          </a:p>
          <a:p>
            <a:pPr lvl="1"/>
            <a:r>
              <a:rPr lang="cs-CZ" sz="2400" dirty="0">
                <a:latin typeface="Abadi MT Condensed Light" panose="020B0306030101010103" pitchFamily="34" charset="0"/>
              </a:rPr>
              <a:t>PROČ JE KOLEM ZEMĚ A NEUTEČE DO VESMÍRU?    G _ _ V I _ _ C 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11306F0-9252-EB4A-B12F-EEA8DA654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594" y="4061530"/>
            <a:ext cx="3218447" cy="241072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89DCB11-72A5-4E47-A046-F17DDA6FF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705" y="186267"/>
            <a:ext cx="3827511" cy="382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6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853A89-3296-A749-B9C0-2174BE4A3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Složení vzduchu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C8EC17-E492-6F4C-A8AC-9B182F5B0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b="1" dirty="0">
                <a:latin typeface="Abadi MT Condensed Light" panose="020B0306030101010103" pitchFamily="34" charset="0"/>
              </a:rPr>
              <a:t>Směs plynů v jedinečném poměru</a:t>
            </a:r>
          </a:p>
          <a:p>
            <a:pPr lvl="1"/>
            <a:r>
              <a:rPr lang="cs-CZ" sz="2800" dirty="0">
                <a:latin typeface="Abadi MT Condensed Light" panose="020B0306030101010103" pitchFamily="34" charset="0"/>
              </a:rPr>
              <a:t>Kyslík – dýcháš ho</a:t>
            </a:r>
          </a:p>
          <a:p>
            <a:pPr lvl="1"/>
            <a:r>
              <a:rPr lang="cs-CZ" sz="2800" dirty="0">
                <a:latin typeface="Abadi MT Condensed Light" panose="020B0306030101010103" pitchFamily="34" charset="0"/>
              </a:rPr>
              <a:t>Dusík – trávíš ho</a:t>
            </a:r>
          </a:p>
          <a:p>
            <a:pPr lvl="3"/>
            <a:r>
              <a:rPr lang="cs-CZ" sz="2600" dirty="0">
                <a:latin typeface="Abadi MT Condensed Light" panose="020B0306030101010103" pitchFamily="34" charset="0"/>
              </a:rPr>
              <a:t>součást i bílkovin -výživa lidstva</a:t>
            </a:r>
          </a:p>
          <a:p>
            <a:pPr lvl="3"/>
            <a:r>
              <a:rPr lang="cs-CZ" sz="2600" dirty="0">
                <a:latin typeface="Abadi MT Condensed Light" panose="020B0306030101010103" pitchFamily="34" charset="0"/>
              </a:rPr>
              <a:t>součástí hnojiv – výživa rostlin</a:t>
            </a:r>
            <a:endParaRPr lang="cs-CZ" sz="2400" dirty="0">
              <a:latin typeface="Abadi MT Condensed Light" panose="020B0306030101010103" pitchFamily="34" charset="0"/>
            </a:endParaRPr>
          </a:p>
          <a:p>
            <a:pPr lvl="1"/>
            <a:r>
              <a:rPr lang="cs-CZ" sz="2800" dirty="0">
                <a:latin typeface="Abadi MT Condensed Light" panose="020B0306030101010103" pitchFamily="34" charset="0"/>
              </a:rPr>
              <a:t>Ostatní plyny</a:t>
            </a:r>
          </a:p>
          <a:p>
            <a:pPr lvl="3"/>
            <a:r>
              <a:rPr lang="cs-CZ" sz="2200" dirty="0">
                <a:latin typeface="Abadi MT Condensed Light" panose="020B0306030101010103" pitchFamily="34" charset="0"/>
              </a:rPr>
              <a:t>Oxid uhličitý – potrava pro rostliny, které potřebuješ k jídlu a výrobě kyslíku</a:t>
            </a:r>
          </a:p>
          <a:p>
            <a:pPr lvl="3"/>
            <a:r>
              <a:rPr lang="cs-CZ" sz="2200" dirty="0">
                <a:latin typeface="Abadi MT Condensed Light" panose="020B0306030101010103" pitchFamily="34" charset="0"/>
              </a:rPr>
              <a:t>Ozon – chytá škodlivé UV záření</a:t>
            </a:r>
          </a:p>
          <a:p>
            <a:pPr lvl="3"/>
            <a:r>
              <a:rPr lang="cs-CZ" sz="2200" dirty="0">
                <a:latin typeface="Abadi MT Condensed Light" panose="020B0306030101010103" pitchFamily="34" charset="0"/>
              </a:rPr>
              <a:t>Vzácné plyny</a:t>
            </a:r>
          </a:p>
          <a:p>
            <a:pPr lvl="3"/>
            <a:r>
              <a:rPr lang="cs-CZ" sz="2200" dirty="0">
                <a:latin typeface="Abadi MT Condensed Light" panose="020B0306030101010103" pitchFamily="34" charset="0"/>
              </a:rPr>
              <a:t>Vodní pára – jejím nahromaděním vznikají oblaky a z nich…</a:t>
            </a:r>
            <a:r>
              <a:rPr lang="cs-CZ" sz="2200" dirty="0" err="1">
                <a:latin typeface="Abadi MT Condensed Light" panose="020B0306030101010103" pitchFamily="34" charset="0"/>
              </a:rPr>
              <a:t>kap..kap..bum..prásk</a:t>
            </a:r>
            <a:endParaRPr lang="cs-CZ" sz="2200" dirty="0">
              <a:latin typeface="Abadi MT Condensed Light" panose="020B0306030101010103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ACEC2BB-DE42-3A4A-81D6-FBA514161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550" y="577765"/>
            <a:ext cx="2425700" cy="1790700"/>
          </a:xfrm>
          <a:prstGeom prst="rect">
            <a:avLst/>
          </a:prstGeom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EDC54E03-FF27-0D4A-820F-D68E0B92AF66}"/>
              </a:ext>
            </a:extLst>
          </p:cNvPr>
          <p:cNvGrpSpPr/>
          <p:nvPr/>
        </p:nvGrpSpPr>
        <p:grpSpPr>
          <a:xfrm>
            <a:off x="9989797" y="3068631"/>
            <a:ext cx="2699454" cy="2156346"/>
            <a:chOff x="8708329" y="2360005"/>
            <a:chExt cx="2699454" cy="2156346"/>
          </a:xfrm>
        </p:grpSpPr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F7C1999E-F0A8-D746-823B-AE3DC1770167}"/>
                </a:ext>
              </a:extLst>
            </p:cNvPr>
            <p:cNvSpPr txBox="1"/>
            <p:nvPr/>
          </p:nvSpPr>
          <p:spPr>
            <a:xfrm>
              <a:off x="8773765" y="2838013"/>
              <a:ext cx="26340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>
                  <a:latin typeface="Abadi MT Condensed Light" panose="020B0306030101010103" pitchFamily="34" charset="0"/>
                </a:rPr>
                <a:t>Doplň</a:t>
              </a:r>
            </a:p>
            <a:p>
              <a:r>
                <a:rPr lang="cs-CZ" sz="2400" dirty="0">
                  <a:latin typeface="Abadi MT Condensed Light" panose="020B0306030101010103" pitchFamily="34" charset="0"/>
                </a:rPr>
                <a:t>PS  19/1</a:t>
              </a:r>
            </a:p>
            <a:p>
              <a:r>
                <a:rPr lang="cs-CZ" sz="2400" dirty="0">
                  <a:latin typeface="Abadi MT Condensed Light" panose="020B0306030101010103" pitchFamily="34" charset="0"/>
                </a:rPr>
                <a:t>       19/2</a:t>
              </a:r>
            </a:p>
          </p:txBody>
        </p:sp>
        <p:sp>
          <p:nvSpPr>
            <p:cNvPr id="6" name="Oválný bublinový popisek 5">
              <a:extLst>
                <a:ext uri="{FF2B5EF4-FFF2-40B4-BE49-F238E27FC236}">
                  <a16:creationId xmlns:a16="http://schemas.microsoft.com/office/drawing/2014/main" id="{A48788AD-708B-FC4E-B92E-73D227FCE224}"/>
                </a:ext>
              </a:extLst>
            </p:cNvPr>
            <p:cNvSpPr/>
            <p:nvPr/>
          </p:nvSpPr>
          <p:spPr>
            <a:xfrm rot="3273856">
              <a:off x="8338782" y="2729552"/>
              <a:ext cx="2156346" cy="1417252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072259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Skupina 20">
            <a:extLst>
              <a:ext uri="{FF2B5EF4-FFF2-40B4-BE49-F238E27FC236}">
                <a16:creationId xmlns:a16="http://schemas.microsoft.com/office/drawing/2014/main" id="{54C65BAA-A9DA-BD4B-BCF1-B5FA7C8758C9}"/>
              </a:ext>
            </a:extLst>
          </p:cNvPr>
          <p:cNvGrpSpPr/>
          <p:nvPr/>
        </p:nvGrpSpPr>
        <p:grpSpPr>
          <a:xfrm>
            <a:off x="4614592" y="33869"/>
            <a:ext cx="7493977" cy="5537198"/>
            <a:chOff x="4580727" y="135467"/>
            <a:chExt cx="7493976" cy="5317068"/>
          </a:xfrm>
        </p:grpSpPr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E1A14033-44B9-0245-A333-78469A116BCA}"/>
                </a:ext>
              </a:extLst>
            </p:cNvPr>
            <p:cNvGrpSpPr/>
            <p:nvPr/>
          </p:nvGrpSpPr>
          <p:grpSpPr>
            <a:xfrm>
              <a:off x="4580727" y="135467"/>
              <a:ext cx="7493976" cy="5249648"/>
              <a:chOff x="2921000" y="46307"/>
              <a:chExt cx="7340676" cy="6125893"/>
            </a:xfrm>
          </p:grpSpPr>
          <p:pic>
            <p:nvPicPr>
              <p:cNvPr id="8" name="Obrázek 7">
                <a:extLst>
                  <a:ext uri="{FF2B5EF4-FFF2-40B4-BE49-F238E27FC236}">
                    <a16:creationId xmlns:a16="http://schemas.microsoft.com/office/drawing/2014/main" id="{C0F11109-440A-BB45-8802-80274FEB0E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2855" b="9423"/>
              <a:stretch/>
            </p:blipFill>
            <p:spPr>
              <a:xfrm>
                <a:off x="2921000" y="46307"/>
                <a:ext cx="7298006" cy="6125893"/>
              </a:xfrm>
              <a:prstGeom prst="rect">
                <a:avLst/>
              </a:prstGeom>
            </p:spPr>
          </p:pic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79D98C7-B10A-B546-9A1C-5A9BAD1F525D}"/>
                  </a:ext>
                </a:extLst>
              </p:cNvPr>
              <p:cNvSpPr txBox="1"/>
              <p:nvPr/>
            </p:nvSpPr>
            <p:spPr>
              <a:xfrm>
                <a:off x="8711452" y="5410494"/>
                <a:ext cx="9482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11 km</a:t>
                </a:r>
              </a:p>
            </p:txBody>
          </p:sp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4D8D5B58-C419-954E-81C1-291AEEAFBD27}"/>
                  </a:ext>
                </a:extLst>
              </p:cNvPr>
              <p:cNvSpPr txBox="1"/>
              <p:nvPr/>
            </p:nvSpPr>
            <p:spPr>
              <a:xfrm>
                <a:off x="8991096" y="4883807"/>
                <a:ext cx="9482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25 km</a:t>
                </a:r>
              </a:p>
            </p:txBody>
          </p:sp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349C88DB-6BC6-464C-8959-CAFEDEBAACFA}"/>
                  </a:ext>
                </a:extLst>
              </p:cNvPr>
              <p:cNvSpPr txBox="1"/>
              <p:nvPr/>
            </p:nvSpPr>
            <p:spPr>
              <a:xfrm>
                <a:off x="9283562" y="4194658"/>
                <a:ext cx="9482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50 km</a:t>
                </a:r>
              </a:p>
            </p:txBody>
          </p:sp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44BBCE75-4E3B-6146-A4BD-886CFCCCC7A5}"/>
                  </a:ext>
                </a:extLst>
              </p:cNvPr>
              <p:cNvSpPr txBox="1"/>
              <p:nvPr/>
            </p:nvSpPr>
            <p:spPr>
              <a:xfrm>
                <a:off x="9313410" y="3165787"/>
                <a:ext cx="9482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85 km</a:t>
                </a:r>
              </a:p>
            </p:txBody>
          </p:sp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2B1ACB6B-0046-DF41-A134-863F00B4C56E}"/>
                  </a:ext>
                </a:extLst>
              </p:cNvPr>
              <p:cNvSpPr txBox="1"/>
              <p:nvPr/>
            </p:nvSpPr>
            <p:spPr>
              <a:xfrm>
                <a:off x="9294651" y="1944496"/>
                <a:ext cx="9482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600 km</a:t>
                </a:r>
              </a:p>
            </p:txBody>
          </p:sp>
        </p:grpSp>
        <p:sp>
          <p:nvSpPr>
            <p:cNvPr id="20" name="Ovál 19">
              <a:extLst>
                <a:ext uri="{FF2B5EF4-FFF2-40B4-BE49-F238E27FC236}">
                  <a16:creationId xmlns:a16="http://schemas.microsoft.com/office/drawing/2014/main" id="{1915C6EE-11A2-0349-96CC-C25956C34855}"/>
                </a:ext>
              </a:extLst>
            </p:cNvPr>
            <p:cNvSpPr/>
            <p:nvPr/>
          </p:nvSpPr>
          <p:spPr>
            <a:xfrm>
              <a:off x="6973338" y="4574849"/>
              <a:ext cx="2584255" cy="877686"/>
            </a:xfrm>
            <a:prstGeom prst="ellipse">
              <a:avLst/>
            </a:prstGeom>
            <a:solidFill>
              <a:schemeClr val="bg1">
                <a:alpha val="5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666C155F-1B33-F149-A93C-E75922EC73E7}"/>
                </a:ext>
              </a:extLst>
            </p:cNvPr>
            <p:cNvSpPr txBox="1"/>
            <p:nvPr/>
          </p:nvSpPr>
          <p:spPr>
            <a:xfrm>
              <a:off x="6963187" y="4725700"/>
              <a:ext cx="25944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Abadi MT Condensed Light" panose="020B0306030101010103" pitchFamily="34" charset="0"/>
                </a:rPr>
                <a:t>Zde probíhá počasí. Aktuální stav přízemní atmosféry.</a:t>
              </a:r>
            </a:p>
          </p:txBody>
        </p:sp>
        <p:cxnSp>
          <p:nvCxnSpPr>
            <p:cNvPr id="18" name="Přímá spojovací šipka 17">
              <a:extLst>
                <a:ext uri="{FF2B5EF4-FFF2-40B4-BE49-F238E27FC236}">
                  <a16:creationId xmlns:a16="http://schemas.microsoft.com/office/drawing/2014/main" id="{11786EFC-BAF1-1D44-8E0B-1ACB71B5BCEF}"/>
                </a:ext>
              </a:extLst>
            </p:cNvPr>
            <p:cNvCxnSpPr/>
            <p:nvPr/>
          </p:nvCxnSpPr>
          <p:spPr>
            <a:xfrm flipV="1">
              <a:off x="8260390" y="3848691"/>
              <a:ext cx="0" cy="877009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ál 18">
              <a:extLst>
                <a:ext uri="{FF2B5EF4-FFF2-40B4-BE49-F238E27FC236}">
                  <a16:creationId xmlns:a16="http://schemas.microsoft.com/office/drawing/2014/main" id="{26518611-3126-634D-BF23-01CD05706F16}"/>
                </a:ext>
              </a:extLst>
            </p:cNvPr>
            <p:cNvSpPr/>
            <p:nvPr/>
          </p:nvSpPr>
          <p:spPr>
            <a:xfrm>
              <a:off x="7399867" y="3386665"/>
              <a:ext cx="1727200" cy="5636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C8EC17-E492-6F4C-A8AC-9B182F5B0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96" y="2042010"/>
            <a:ext cx="12074703" cy="4680523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Abadi MT Condensed Light" panose="020B0306030101010103" pitchFamily="34" charset="0"/>
              </a:rPr>
              <a:t>Troposféra</a:t>
            </a:r>
          </a:p>
          <a:p>
            <a:pPr lvl="1"/>
            <a:r>
              <a:rPr lang="cs-CZ" sz="3000" dirty="0">
                <a:latin typeface="Abadi MT Condensed Light" panose="020B0306030101010103" pitchFamily="34" charset="0"/>
              </a:rPr>
              <a:t>Udává nám počasí</a:t>
            </a:r>
          </a:p>
          <a:p>
            <a:pPr lvl="1"/>
            <a:r>
              <a:rPr lang="cs-CZ" sz="3000" dirty="0">
                <a:latin typeface="Abadi MT Condensed Light" panose="020B0306030101010103" pitchFamily="34" charset="0"/>
              </a:rPr>
              <a:t>Nepustí oblaka výš -&gt;srážky</a:t>
            </a:r>
          </a:p>
          <a:p>
            <a:pPr lvl="2"/>
            <a:r>
              <a:rPr lang="cs-CZ" sz="2800" dirty="0">
                <a:latin typeface="Abadi MT Condensed Light" panose="020B0306030101010103" pitchFamily="34" charset="0"/>
              </a:rPr>
              <a:t>Zavlažuje, </a:t>
            </a:r>
            <a:r>
              <a:rPr lang="cs-CZ" sz="2400" dirty="0">
                <a:latin typeface="Abadi MT Condensed Light" panose="020B0306030101010103" pitchFamily="34" charset="0"/>
              </a:rPr>
              <a:t>tzn</a:t>
            </a:r>
            <a:r>
              <a:rPr lang="cs-CZ" sz="2800" dirty="0">
                <a:latin typeface="Abadi MT Condensed Light" panose="020B0306030101010103" pitchFamily="34" charset="0"/>
              </a:rPr>
              <a:t>. udržuje život</a:t>
            </a:r>
          </a:p>
          <a:p>
            <a:r>
              <a:rPr lang="cs-CZ" sz="3200" b="1" dirty="0">
                <a:latin typeface="Abadi MT Condensed Light" panose="020B0306030101010103" pitchFamily="34" charset="0"/>
              </a:rPr>
              <a:t>Stratosféra</a:t>
            </a:r>
          </a:p>
          <a:p>
            <a:pPr lvl="1">
              <a:buFont typeface="Wingdings" pitchFamily="2" charset="2"/>
              <a:buChar char="Ø"/>
            </a:pPr>
            <a:r>
              <a:rPr lang="cs-CZ" sz="3000" dirty="0">
                <a:latin typeface="Abadi MT Condensed Light" panose="020B0306030101010103" pitchFamily="34" charset="0"/>
              </a:rPr>
              <a:t>Součástí je </a:t>
            </a:r>
            <a:r>
              <a:rPr lang="cs-CZ" sz="3000" b="1" dirty="0">
                <a:solidFill>
                  <a:srgbClr val="7030A0"/>
                </a:solidFill>
                <a:latin typeface="Abadi MT Condensed Light" panose="020B0306030101010103" pitchFamily="34" charset="0"/>
              </a:rPr>
              <a:t>ozónová vrstva</a:t>
            </a:r>
          </a:p>
          <a:p>
            <a:pPr lvl="2">
              <a:buFont typeface="Wingdings" pitchFamily="2" charset="2"/>
              <a:buChar char="Ø"/>
            </a:pPr>
            <a:r>
              <a:rPr lang="cs-CZ" sz="2800" b="1" dirty="0">
                <a:latin typeface="Abadi MT Condensed Light" panose="020B0306030101010103" pitchFamily="34" charset="0"/>
              </a:rPr>
              <a:t>Odráží UV </a:t>
            </a:r>
            <a:r>
              <a:rPr lang="cs-CZ" sz="2800" dirty="0">
                <a:latin typeface="Abadi MT Condensed Light" panose="020B0306030101010103" pitchFamily="34" charset="0"/>
              </a:rPr>
              <a:t>záření, které by nás</a:t>
            </a:r>
            <a:r>
              <a:rPr lang="cs-CZ" sz="2800" b="1" dirty="0">
                <a:latin typeface="Abadi MT Condensed Light" panose="020B0306030101010103" pitchFamily="34" charset="0"/>
              </a:rPr>
              <a:t> </a:t>
            </a:r>
            <a:r>
              <a:rPr lang="cs-CZ" sz="2800" b="1" dirty="0">
                <a:solidFill>
                  <a:schemeClr val="bg1"/>
                </a:solidFill>
                <a:latin typeface="Abadi MT Condensed Light" panose="020B0306030101010103" pitchFamily="34" charset="0"/>
              </a:rPr>
              <a:t>jinak popálilo</a:t>
            </a:r>
          </a:p>
          <a:p>
            <a:pPr lvl="3">
              <a:buFont typeface="Wingdings" pitchFamily="2" charset="2"/>
              <a:buChar char="Ø"/>
            </a:pPr>
            <a:r>
              <a:rPr lang="cs-CZ" sz="2800" dirty="0">
                <a:latin typeface="Abadi MT Condensed Light" panose="020B0306030101010103" pitchFamily="34" charset="0"/>
              </a:rPr>
              <a:t>Vyskytují se </a:t>
            </a:r>
            <a:r>
              <a:rPr lang="cs-CZ" sz="2800" b="1" dirty="0">
                <a:latin typeface="Abadi MT Condensed Light" panose="020B0306030101010103" pitchFamily="34" charset="0"/>
              </a:rPr>
              <a:t>ozónové díry, </a:t>
            </a:r>
            <a:r>
              <a:rPr lang="cs-CZ" sz="2400" dirty="0">
                <a:latin typeface="Abadi MT Condensed Light" panose="020B0306030101010103" pitchFamily="34" charset="0"/>
              </a:rPr>
              <a:t>to je místo s menší vrstvou ozonu (=menší ochranou před zářením)</a:t>
            </a:r>
          </a:p>
          <a:p>
            <a:pPr lvl="4">
              <a:buFont typeface="Wingdings" pitchFamily="2" charset="2"/>
              <a:buChar char="Ø"/>
            </a:pPr>
            <a:r>
              <a:rPr lang="cs-CZ" sz="2800" dirty="0">
                <a:latin typeface="Abadi MT Condensed Light" panose="020B0306030101010103" pitchFamily="34" charset="0"/>
              </a:rPr>
              <a:t>tělo</a:t>
            </a:r>
            <a:r>
              <a:rPr lang="cs-CZ" sz="2800" b="1" dirty="0">
                <a:latin typeface="Abadi MT Condensed Light" panose="020B0306030101010103" pitchFamily="34" charset="0"/>
              </a:rPr>
              <a:t> nevystavovat přímému slunci, </a:t>
            </a:r>
            <a:r>
              <a:rPr lang="cs-CZ" sz="2800" dirty="0">
                <a:latin typeface="Abadi MT Condensed Light" panose="020B0306030101010103" pitchFamily="34" charset="0"/>
              </a:rPr>
              <a:t>pokud je díra nad ČR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853A89-3296-A749-B9C0-2174BE4A3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6" y="432667"/>
            <a:ext cx="10058400" cy="1609344"/>
          </a:xfrm>
        </p:spPr>
        <p:txBody>
          <a:bodyPr/>
          <a:lstStyle/>
          <a:p>
            <a:r>
              <a:rPr lang="cs-CZ" dirty="0"/>
              <a:t>vrstvy atmosfér</a:t>
            </a:r>
            <a:r>
              <a:rPr lang="cs-CZ" dirty="0">
                <a:solidFill>
                  <a:schemeClr val="bg1"/>
                </a:solidFill>
              </a:rPr>
              <a:t>y</a:t>
            </a:r>
          </a:p>
        </p:txBody>
      </p:sp>
      <p:cxnSp>
        <p:nvCxnSpPr>
          <p:cNvPr id="23" name="Přímá spojovací šipka 22">
            <a:extLst>
              <a:ext uri="{FF2B5EF4-FFF2-40B4-BE49-F238E27FC236}">
                <a16:creationId xmlns:a16="http://schemas.microsoft.com/office/drawing/2014/main" id="{D3EA55B7-16F2-DA4F-B015-691A2AC9BDAE}"/>
              </a:ext>
            </a:extLst>
          </p:cNvPr>
          <p:cNvCxnSpPr>
            <a:cxnSpLocks/>
          </p:cNvCxnSpPr>
          <p:nvPr/>
        </p:nvCxnSpPr>
        <p:spPr>
          <a:xfrm flipV="1">
            <a:off x="4351867" y="4351044"/>
            <a:ext cx="1540933" cy="449464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020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83463A-0FE3-6843-8BC3-E0DE1070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AKTUÁLNÍ STAV TROPOSFÉRY </a:t>
            </a:r>
            <a:r>
              <a:rPr lang="cs-CZ" sz="6000" dirty="0"/>
              <a:t>( =POČASÍ)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E7DAF7-2B76-8F4D-8484-46CAD5F07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>
                <a:latin typeface="Abadi MT Condensed Light" panose="020B0306030101010103" pitchFamily="34" charset="0"/>
              </a:rPr>
              <a:t>To, co můžeme </a:t>
            </a:r>
            <a:r>
              <a:rPr lang="cs-CZ" sz="2800" dirty="0">
                <a:solidFill>
                  <a:schemeClr val="accent1"/>
                </a:solidFill>
                <a:latin typeface="Abadi MT Condensed Light" panose="020B0306030101010103" pitchFamily="34" charset="0"/>
              </a:rPr>
              <a:t>pozorovat</a:t>
            </a:r>
            <a:r>
              <a:rPr lang="cs-CZ" sz="2800" dirty="0">
                <a:latin typeface="Abadi MT Condensed Light" panose="020B0306030101010103" pitchFamily="34" charset="0"/>
              </a:rPr>
              <a:t> </a:t>
            </a:r>
            <a:r>
              <a:rPr lang="cs-CZ" sz="2800" dirty="0">
                <a:solidFill>
                  <a:schemeClr val="accent1"/>
                </a:solidFill>
                <a:latin typeface="Abadi MT Condensed Light" panose="020B0306030101010103" pitchFamily="34" charset="0"/>
              </a:rPr>
              <a:t>okamžitě</a:t>
            </a:r>
            <a:r>
              <a:rPr lang="cs-CZ" sz="2800" dirty="0">
                <a:latin typeface="Abadi MT Condensed Light" panose="020B0306030101010103" pitchFamily="34" charset="0"/>
              </a:rPr>
              <a:t>, momentálně a v průběhu dne (ne měsíce, ne roku, ne století,…)</a:t>
            </a:r>
          </a:p>
          <a:p>
            <a:r>
              <a:rPr lang="cs-CZ" sz="2800" dirty="0">
                <a:latin typeface="Abadi MT Condensed Light" panose="020B0306030101010103" pitchFamily="34" charset="0"/>
              </a:rPr>
              <a:t>To, co můžeme zaznamenat pomocí </a:t>
            </a:r>
            <a:r>
              <a:rPr lang="cs-CZ" sz="2800" dirty="0">
                <a:solidFill>
                  <a:schemeClr val="accent1"/>
                </a:solidFill>
                <a:latin typeface="Abadi MT Condensed Light" panose="020B0306030101010103" pitchFamily="34" charset="0"/>
              </a:rPr>
              <a:t>veličin nebo daných symbolů</a:t>
            </a:r>
          </a:p>
          <a:p>
            <a:r>
              <a:rPr lang="cs-CZ" sz="2800" dirty="0">
                <a:latin typeface="Abadi MT Condensed Light" panose="020B0306030101010103" pitchFamily="34" charset="0"/>
              </a:rPr>
              <a:t>Věda, která to umí velmi dobře popsat a předpovídat se nazývá</a:t>
            </a:r>
          </a:p>
          <a:p>
            <a:pPr marL="274320" lvl="1" indent="0">
              <a:buNone/>
            </a:pPr>
            <a:r>
              <a:rPr lang="cs-CZ" sz="2600" dirty="0">
                <a:latin typeface="Abadi MT Condensed Light" panose="020B0306030101010103" pitchFamily="34" charset="0"/>
              </a:rPr>
              <a:t>	</a:t>
            </a:r>
            <a:r>
              <a:rPr lang="cs-CZ" sz="2600" dirty="0">
                <a:solidFill>
                  <a:schemeClr val="accent1"/>
                </a:solidFill>
                <a:latin typeface="Abadi MT Condensed Light" panose="020B0306030101010103" pitchFamily="34" charset="0"/>
              </a:rPr>
              <a:t>METEOROLOGIE</a:t>
            </a:r>
          </a:p>
          <a:p>
            <a:r>
              <a:rPr lang="cs-CZ" sz="2800" dirty="0">
                <a:latin typeface="Abadi MT Condensed Light" panose="020B0306030101010103" pitchFamily="34" charset="0"/>
              </a:rPr>
              <a:t>Záznam TEPLOTY (°C), OBLAČNOSTI, SRÁŽEK, TLAKU, VĚTRU</a:t>
            </a:r>
          </a:p>
          <a:p>
            <a:pPr marL="0" indent="0">
              <a:buNone/>
            </a:pPr>
            <a:endParaRPr lang="cs-CZ" sz="2800" dirty="0">
              <a:latin typeface="Abadi MT Condensed Light" panose="020B0306030101010103" pitchFamily="34" charset="0"/>
            </a:endParaRPr>
          </a:p>
          <a:p>
            <a:r>
              <a:rPr lang="cs-CZ" sz="2800" dirty="0">
                <a:latin typeface="Abadi MT Condensed Light" panose="020B0306030101010103" pitchFamily="34" charset="0"/>
              </a:rPr>
              <a:t>shlédněte předpověď počasí </a:t>
            </a:r>
          </a:p>
          <a:p>
            <a:pPr lvl="1"/>
            <a:r>
              <a:rPr lang="cs-CZ" sz="2600" dirty="0">
                <a:latin typeface="Abadi MT Condensed Light" panose="020B0306030101010103" pitchFamily="34" charset="0"/>
              </a:rPr>
              <a:t>V televizi, v mobilu, přes </a:t>
            </a:r>
            <a:r>
              <a:rPr lang="cs-CZ" sz="2600" dirty="0" err="1">
                <a:latin typeface="Abadi MT Condensed Light" panose="020B0306030101010103" pitchFamily="34" charset="0"/>
              </a:rPr>
              <a:t>meteoradar</a:t>
            </a:r>
            <a:r>
              <a:rPr lang="cs-CZ" sz="2600" dirty="0">
                <a:latin typeface="Abadi MT Condensed Light" panose="020B0306030101010103" pitchFamily="34" charset="0"/>
              </a:rPr>
              <a:t>, v novinách (doporučuji elektronické      )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9DCB3D09-4236-AA41-B12C-366874D6CA0B}"/>
              </a:ext>
            </a:extLst>
          </p:cNvPr>
          <p:cNvGrpSpPr/>
          <p:nvPr/>
        </p:nvGrpSpPr>
        <p:grpSpPr>
          <a:xfrm>
            <a:off x="9989797" y="3068631"/>
            <a:ext cx="2699454" cy="2156346"/>
            <a:chOff x="8708329" y="2360005"/>
            <a:chExt cx="2699454" cy="2156346"/>
          </a:xfrm>
        </p:grpSpPr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8095F6E5-E8FC-0249-8AE2-06E04ED2A5E7}"/>
                </a:ext>
              </a:extLst>
            </p:cNvPr>
            <p:cNvSpPr txBox="1"/>
            <p:nvPr/>
          </p:nvSpPr>
          <p:spPr>
            <a:xfrm>
              <a:off x="8773765" y="2838013"/>
              <a:ext cx="26340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>
                  <a:latin typeface="Abadi MT Condensed Light" panose="020B0306030101010103" pitchFamily="34" charset="0"/>
                </a:rPr>
                <a:t>Doplň</a:t>
              </a:r>
            </a:p>
            <a:p>
              <a:r>
                <a:rPr lang="cs-CZ" sz="2400" dirty="0">
                  <a:latin typeface="Abadi MT Condensed Light" panose="020B0306030101010103" pitchFamily="34" charset="0"/>
                </a:rPr>
                <a:t>PS  20/1</a:t>
              </a:r>
            </a:p>
            <a:p>
              <a:r>
                <a:rPr lang="cs-CZ" sz="2400" dirty="0">
                  <a:latin typeface="Abadi MT Condensed Light" panose="020B0306030101010103" pitchFamily="34" charset="0"/>
                </a:rPr>
                <a:t>       21/4</a:t>
              </a:r>
            </a:p>
          </p:txBody>
        </p:sp>
        <p:sp>
          <p:nvSpPr>
            <p:cNvPr id="6" name="Oválný bublinový popisek 5">
              <a:extLst>
                <a:ext uri="{FF2B5EF4-FFF2-40B4-BE49-F238E27FC236}">
                  <a16:creationId xmlns:a16="http://schemas.microsoft.com/office/drawing/2014/main" id="{0A433F52-C3F1-C34B-8421-0A74E1546EB5}"/>
                </a:ext>
              </a:extLst>
            </p:cNvPr>
            <p:cNvSpPr/>
            <p:nvPr/>
          </p:nvSpPr>
          <p:spPr>
            <a:xfrm rot="3273856">
              <a:off x="8338782" y="2729552"/>
              <a:ext cx="2156346" cy="1417252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" name="Veselý obličej 6">
            <a:extLst>
              <a:ext uri="{FF2B5EF4-FFF2-40B4-BE49-F238E27FC236}">
                <a16:creationId xmlns:a16="http://schemas.microsoft.com/office/drawing/2014/main" id="{97CA953C-8DE7-FC49-B5D5-3F3F1DB5E7F5}"/>
              </a:ext>
            </a:extLst>
          </p:cNvPr>
          <p:cNvSpPr/>
          <p:nvPr/>
        </p:nvSpPr>
        <p:spPr>
          <a:xfrm>
            <a:off x="9879016" y="5723456"/>
            <a:ext cx="352433" cy="355600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700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81674E-B3FA-C447-9186-9B282CD6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49" y="444331"/>
            <a:ext cx="10058400" cy="1609344"/>
          </a:xfrm>
        </p:spPr>
        <p:txBody>
          <a:bodyPr/>
          <a:lstStyle/>
          <a:p>
            <a:r>
              <a:rPr lang="cs-CZ" dirty="0"/>
              <a:t>Chvilka </a:t>
            </a:r>
            <a:r>
              <a:rPr lang="cs-CZ" dirty="0" err="1"/>
              <a:t>METEOROLOGie</a:t>
            </a:r>
            <a:endParaRPr lang="cs-CZ" dirty="0"/>
          </a:p>
        </p:txBody>
      </p: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D83D08AC-0329-1E41-96AC-FBF8C5B4A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1801284"/>
            <a:ext cx="6166358" cy="457208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81DC52B-A984-6D43-8180-94BCFF05705A}"/>
              </a:ext>
            </a:extLst>
          </p:cNvPr>
          <p:cNvSpPr txBox="1"/>
          <p:nvPr/>
        </p:nvSpPr>
        <p:spPr>
          <a:xfrm>
            <a:off x="6807201" y="1624536"/>
            <a:ext cx="4470400" cy="47705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badi MT Condensed Light" panose="020B0306030101010103" pitchFamily="34" charset="0"/>
              </a:rPr>
              <a:t>Teplota</a:t>
            </a:r>
          </a:p>
          <a:p>
            <a:r>
              <a:rPr lang="cs-CZ" sz="2400" dirty="0">
                <a:latin typeface="Abadi MT Condensed Light" panose="020B0306030101010103" pitchFamily="34" charset="0"/>
              </a:rPr>
              <a:t>Stupně Celsia: 9°C</a:t>
            </a:r>
          </a:p>
          <a:p>
            <a:endParaRPr lang="cs-CZ" sz="2400" dirty="0">
              <a:latin typeface="Abadi MT Condensed Light" panose="020B0306030101010103" pitchFamily="34" charset="0"/>
            </a:endParaRPr>
          </a:p>
          <a:p>
            <a:r>
              <a:rPr lang="cs-CZ" sz="2400" dirty="0">
                <a:latin typeface="Abadi MT Condensed Light" panose="020B0306030101010103" pitchFamily="34" charset="0"/>
              </a:rPr>
              <a:t>Srážky</a:t>
            </a:r>
          </a:p>
          <a:p>
            <a:r>
              <a:rPr lang="cs-CZ" sz="2400" dirty="0">
                <a:latin typeface="Abadi MT Condensed Light" panose="020B0306030101010103" pitchFamily="34" charset="0"/>
              </a:rPr>
              <a:t>Déšť, přeháňky, sníh, kroupy, žádné</a:t>
            </a:r>
          </a:p>
          <a:p>
            <a:endParaRPr lang="cs-CZ" sz="2400" dirty="0">
              <a:latin typeface="Abadi MT Condensed Light" panose="020B0306030101010103" pitchFamily="34" charset="0"/>
            </a:endParaRPr>
          </a:p>
          <a:p>
            <a:r>
              <a:rPr lang="cs-CZ" sz="2400" dirty="0">
                <a:latin typeface="Abadi MT Condensed Light" panose="020B0306030101010103" pitchFamily="34" charset="0"/>
              </a:rPr>
              <a:t>Síla větru</a:t>
            </a:r>
          </a:p>
          <a:p>
            <a:r>
              <a:rPr lang="cs-CZ" sz="2400" dirty="0">
                <a:latin typeface="Abadi MT Condensed Light" panose="020B0306030101010103" pitchFamily="34" charset="0"/>
              </a:rPr>
              <a:t>Nárazový vítr, silný, slabý, bezvětří</a:t>
            </a:r>
          </a:p>
          <a:p>
            <a:r>
              <a:rPr lang="cs-CZ" sz="2000" dirty="0">
                <a:latin typeface="Abadi MT Condensed Light" panose="020B0306030101010103" pitchFamily="34" charset="0"/>
              </a:rPr>
              <a:t>Směr větru: odkud fouká, takový je. Severní vítr fouká ze severu.</a:t>
            </a:r>
          </a:p>
          <a:p>
            <a:endParaRPr lang="cs-CZ" sz="2400" dirty="0">
              <a:latin typeface="Abadi MT Condensed Light" panose="020B0306030101010103" pitchFamily="34" charset="0"/>
            </a:endParaRPr>
          </a:p>
          <a:p>
            <a:r>
              <a:rPr lang="cs-CZ" sz="2400" dirty="0">
                <a:latin typeface="Abadi MT Condensed Light" panose="020B0306030101010103" pitchFamily="34" charset="0"/>
              </a:rPr>
              <a:t>Oblačnost</a:t>
            </a:r>
          </a:p>
          <a:p>
            <a:r>
              <a:rPr lang="cs-CZ" sz="2400" dirty="0">
                <a:latin typeface="Abadi MT Condensed Light" panose="020B0306030101010103" pitchFamily="34" charset="0"/>
              </a:rPr>
              <a:t>Jasno, polojasno, oblačno, zataženo?</a:t>
            </a:r>
          </a:p>
        </p:txBody>
      </p:sp>
      <p:cxnSp>
        <p:nvCxnSpPr>
          <p:cNvPr id="8" name="Přímá spojovací šipka 7">
            <a:extLst>
              <a:ext uri="{FF2B5EF4-FFF2-40B4-BE49-F238E27FC236}">
                <a16:creationId xmlns:a16="http://schemas.microsoft.com/office/drawing/2014/main" id="{D9B71E32-625D-644D-AFE3-7CFB6E112E34}"/>
              </a:ext>
            </a:extLst>
          </p:cNvPr>
          <p:cNvCxnSpPr>
            <a:cxnSpLocks/>
          </p:cNvCxnSpPr>
          <p:nvPr/>
        </p:nvCxnSpPr>
        <p:spPr>
          <a:xfrm flipH="1">
            <a:off x="1964268" y="2420669"/>
            <a:ext cx="4652940" cy="77973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>
            <a:extLst>
              <a:ext uri="{FF2B5EF4-FFF2-40B4-BE49-F238E27FC236}">
                <a16:creationId xmlns:a16="http://schemas.microsoft.com/office/drawing/2014/main" id="{06FA6964-15B1-7340-A458-A6208F39E288}"/>
              </a:ext>
            </a:extLst>
          </p:cNvPr>
          <p:cNvCxnSpPr>
            <a:cxnSpLocks/>
          </p:cNvCxnSpPr>
          <p:nvPr/>
        </p:nvCxnSpPr>
        <p:spPr>
          <a:xfrm flipH="1" flipV="1">
            <a:off x="1219201" y="5384801"/>
            <a:ext cx="5587999" cy="54402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>
            <a:extLst>
              <a:ext uri="{FF2B5EF4-FFF2-40B4-BE49-F238E27FC236}">
                <a16:creationId xmlns:a16="http://schemas.microsoft.com/office/drawing/2014/main" id="{6461E669-0CC5-0947-9AA4-BD13AE1C06FA}"/>
              </a:ext>
            </a:extLst>
          </p:cNvPr>
          <p:cNvCxnSpPr>
            <a:cxnSpLocks/>
          </p:cNvCxnSpPr>
          <p:nvPr/>
        </p:nvCxnSpPr>
        <p:spPr>
          <a:xfrm flipH="1">
            <a:off x="3268133" y="3200401"/>
            <a:ext cx="3349076" cy="211125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>
            <a:extLst>
              <a:ext uri="{FF2B5EF4-FFF2-40B4-BE49-F238E27FC236}">
                <a16:creationId xmlns:a16="http://schemas.microsoft.com/office/drawing/2014/main" id="{A1E548C3-410A-184A-9707-7ACEAB2EC443}"/>
              </a:ext>
            </a:extLst>
          </p:cNvPr>
          <p:cNvCxnSpPr>
            <a:cxnSpLocks/>
          </p:cNvCxnSpPr>
          <p:nvPr/>
        </p:nvCxnSpPr>
        <p:spPr>
          <a:xfrm flipH="1" flipV="1">
            <a:off x="1219203" y="4205228"/>
            <a:ext cx="5398005" cy="31182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746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2B5A58-60A8-2441-88A6-BCB2F4BA1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Zopakuj si a 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C48215-FC60-B44D-B68B-51AAD0C24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253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3200" dirty="0">
                <a:latin typeface="Abadi MT Condensed Light" panose="020B0306030101010103" pitchFamily="34" charset="0"/>
              </a:rPr>
              <a:t>Z čeho se skládá vzduch?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dirty="0">
                <a:latin typeface="Abadi MT Condensed Light" panose="020B0306030101010103" pitchFamily="34" charset="0"/>
              </a:rPr>
              <a:t>Co za významnou vrstvu má stratosféra?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dirty="0">
                <a:latin typeface="Abadi MT Condensed Light" panose="020B0306030101010103" pitchFamily="34" charset="0"/>
              </a:rPr>
              <a:t>Jak náš organismus ohrožují ozonové díry v ozonové vrstvě?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dirty="0">
                <a:latin typeface="Abadi MT Condensed Light" panose="020B0306030101010103" pitchFamily="34" charset="0"/>
              </a:rPr>
              <a:t>Co určujeme při pozorování počasí?</a:t>
            </a:r>
          </a:p>
          <a:p>
            <a:pPr marL="514350" indent="-514350">
              <a:buFont typeface="+mj-lt"/>
              <a:buAutoNum type="arabicPeriod"/>
            </a:pPr>
            <a:endParaRPr lang="cs-CZ" sz="3200" dirty="0">
              <a:latin typeface="Abadi MT Condensed Light" panose="020B03060301010101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3200" dirty="0">
                <a:latin typeface="Abadi MT Condensed Light" panose="020B0306030101010103" pitchFamily="34" charset="0"/>
              </a:rPr>
              <a:t>Shlédni si vypracovaná cvičení v pracovním sešitě.</a:t>
            </a:r>
          </a:p>
          <a:p>
            <a:pPr marL="514350" indent="-514350">
              <a:buFont typeface="+mj-lt"/>
              <a:buAutoNum type="arabicPeriod"/>
            </a:pPr>
            <a:endParaRPr lang="cs-CZ" sz="3200" dirty="0">
              <a:latin typeface="Abadi MT Condensed Light" panose="020B030603010101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756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7D8CB8-3408-8641-81FC-5EC54DA56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shledanou..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13F072-8A6B-D641-B1AB-5EBC35B4D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>
                <a:latin typeface="Abadi MT Condensed Light" panose="020B0306030101010103" pitchFamily="34" charset="0"/>
              </a:rPr>
              <a:t>Následující týden (od 6.4.) budeme pozorovat a zaznamenávat počasí. </a:t>
            </a:r>
          </a:p>
          <a:p>
            <a:pPr marL="0" indent="0">
              <a:buNone/>
            </a:pPr>
            <a:endParaRPr lang="cs-CZ" sz="3200" dirty="0">
              <a:latin typeface="Abadi MT Condensed Light" panose="020B0306030101010103" pitchFamily="34" charset="0"/>
            </a:endParaRPr>
          </a:p>
          <a:p>
            <a:pPr marL="0" indent="0">
              <a:buNone/>
            </a:pPr>
            <a:r>
              <a:rPr lang="cs-CZ" sz="3200" dirty="0">
                <a:latin typeface="Abadi MT Condensed Light" panose="020B0306030101010103" pitchFamily="34" charset="0"/>
              </a:rPr>
              <a:t>Je nutné získat k těmto datům polohu </a:t>
            </a:r>
            <a:r>
              <a:rPr lang="cs-CZ" sz="3200" dirty="0" err="1">
                <a:latin typeface="Abadi MT Condensed Light" panose="020B0306030101010103" pitchFamily="34" charset="0"/>
              </a:rPr>
              <a:t>meteostanice</a:t>
            </a:r>
            <a:r>
              <a:rPr lang="cs-CZ" sz="3200" dirty="0">
                <a:latin typeface="Abadi MT Condensed Light" panose="020B0306030101010103" pitchFamily="34" charset="0"/>
              </a:rPr>
              <a:t>, odkud budete měřit (=koukat z okna a zaznamenávat).</a:t>
            </a:r>
          </a:p>
          <a:p>
            <a:pPr marL="0" indent="0">
              <a:buNone/>
            </a:pPr>
            <a:endParaRPr lang="cs-CZ" sz="3200" dirty="0">
              <a:latin typeface="Abadi MT Condensed Light" panose="020B0306030101010103" pitchFamily="34" charset="0"/>
            </a:endParaRPr>
          </a:p>
          <a:p>
            <a:pPr marL="0" indent="0">
              <a:buNone/>
            </a:pPr>
            <a:r>
              <a:rPr lang="cs-CZ" sz="3200" dirty="0">
                <a:latin typeface="Abadi MT Condensed Light" panose="020B0306030101010103" pitchFamily="34" charset="0"/>
              </a:rPr>
              <a:t>Prosím o vyplnění </a:t>
            </a:r>
            <a:r>
              <a:rPr lang="cs-CZ" sz="3200" dirty="0">
                <a:latin typeface="Abadi MT Condensed Light" panose="020B0306030101010103" pitchFamily="34" charset="0"/>
                <a:hlinkClick r:id="rId2"/>
              </a:rPr>
              <a:t>těchto údajů </a:t>
            </a:r>
            <a:r>
              <a:rPr lang="cs-CZ" sz="3200" dirty="0">
                <a:latin typeface="Abadi MT Condensed Light" panose="020B0306030101010103" pitchFamily="34" charset="0"/>
              </a:rPr>
              <a:t>do tohoto pátku. Odkaz v bodě č.5 u zadání.</a:t>
            </a:r>
          </a:p>
        </p:txBody>
      </p:sp>
    </p:spTree>
    <p:extLst>
      <p:ext uri="{BB962C8B-B14F-4D97-AF65-F5344CB8AC3E}">
        <p14:creationId xmlns:p14="http://schemas.microsoft.com/office/powerpoint/2010/main" val="510856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řev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597</Words>
  <Application>Microsoft Macintosh PowerPoint</Application>
  <PresentationFormat>Širokoúhlá obrazovka</PresentationFormat>
  <Paragraphs>97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Abadi MT Condensed Light</vt:lpstr>
      <vt:lpstr>Calibri</vt:lpstr>
      <vt:lpstr>Rockwell</vt:lpstr>
      <vt:lpstr>Rockwell Condensed</vt:lpstr>
      <vt:lpstr>Rockwell Extra Bold</vt:lpstr>
      <vt:lpstr>Wingdings</vt:lpstr>
      <vt:lpstr>Dřevo</vt:lpstr>
      <vt:lpstr>Atmosféra</vt:lpstr>
      <vt:lpstr>Vsuvka KOUZLO ČESKÉHO JAZYKA „Atmosféra“</vt:lpstr>
      <vt:lpstr>Význam vzdušného obalu </vt:lpstr>
      <vt:lpstr>Složení vzduchu</vt:lpstr>
      <vt:lpstr>vrstvy atmosféry</vt:lpstr>
      <vt:lpstr>AKTUÁLNÍ STAV TROPOSFÉRY ( =POČASÍ)</vt:lpstr>
      <vt:lpstr>Chvilka METEOROLOGie</vt:lpstr>
      <vt:lpstr>Zopakuj si a …</vt:lpstr>
      <vt:lpstr>Na shledanou..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Atmosféra</dc:title>
  <dc:creator>Tereza Doudová</dc:creator>
  <cp:lastModifiedBy>Tereza Doudová</cp:lastModifiedBy>
  <cp:revision>24</cp:revision>
  <dcterms:created xsi:type="dcterms:W3CDTF">2020-03-25T19:26:28Z</dcterms:created>
  <dcterms:modified xsi:type="dcterms:W3CDTF">2020-03-31T05:50:41Z</dcterms:modified>
</cp:coreProperties>
</file>